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1" r:id="rId1"/>
    <p:sldMasterId id="2147483703" r:id="rId2"/>
  </p:sldMasterIdLst>
  <p:notesMasterIdLst>
    <p:notesMasterId r:id="rId29"/>
  </p:notesMasterIdLst>
  <p:handoutMasterIdLst>
    <p:handoutMasterId r:id="rId30"/>
  </p:handoutMasterIdLst>
  <p:sldIdLst>
    <p:sldId id="256" r:id="rId3"/>
    <p:sldId id="259" r:id="rId4"/>
    <p:sldId id="271" r:id="rId5"/>
    <p:sldId id="331" r:id="rId6"/>
    <p:sldId id="283" r:id="rId7"/>
    <p:sldId id="278" r:id="rId8"/>
    <p:sldId id="288" r:id="rId9"/>
    <p:sldId id="289" r:id="rId10"/>
    <p:sldId id="290" r:id="rId11"/>
    <p:sldId id="329" r:id="rId12"/>
    <p:sldId id="330" r:id="rId13"/>
    <p:sldId id="306" r:id="rId14"/>
    <p:sldId id="310" r:id="rId15"/>
    <p:sldId id="319" r:id="rId16"/>
    <p:sldId id="325" r:id="rId17"/>
    <p:sldId id="328" r:id="rId18"/>
    <p:sldId id="320" r:id="rId19"/>
    <p:sldId id="339" r:id="rId20"/>
    <p:sldId id="321" r:id="rId21"/>
    <p:sldId id="322" r:id="rId22"/>
    <p:sldId id="333" r:id="rId23"/>
    <p:sldId id="336" r:id="rId24"/>
    <p:sldId id="337" r:id="rId25"/>
    <p:sldId id="338" r:id="rId26"/>
    <p:sldId id="340" r:id="rId27"/>
    <p:sldId id="341" r:id="rId28"/>
  </p:sldIdLst>
  <p:sldSz cx="9144000" cy="6858000" type="screen4x3"/>
  <p:notesSz cx="6954838" cy="93091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58FE"/>
    <a:srgbClr val="FF0000"/>
    <a:srgbClr val="00CC00"/>
    <a:srgbClr val="0000FF"/>
    <a:srgbClr val="FFFF00"/>
    <a:srgbClr val="FFFFFF"/>
    <a:srgbClr val="FF00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09" autoAdjust="0"/>
    <p:restoredTop sz="91199" autoAdjust="0"/>
  </p:normalViewPr>
  <p:slideViewPr>
    <p:cSldViewPr>
      <p:cViewPr>
        <p:scale>
          <a:sx n="100" d="100"/>
          <a:sy n="100" d="100"/>
        </p:scale>
        <p:origin x="-288" y="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3A050A-58F5-4649-B387-9AE24ABBA6CD}" type="doc">
      <dgm:prSet loTypeId="urn:microsoft.com/office/officeart/2005/8/layout/default#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751E6A-86D4-43C8-9559-6F227E1E89F5}">
      <dgm:prSet phldrT="[Text]" custT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US" sz="5500" b="1" smtClean="0">
              <a:solidFill>
                <a:srgbClr val="FF0000"/>
              </a:solidFill>
              <a:latin typeface="VNI-Times" pitchFamily="2" charset="0"/>
            </a:rPr>
            <a:t>ÑIEÄN TÖÛ CÔ BAÛN</a:t>
          </a:r>
          <a:endParaRPr lang="en-US" sz="5500" b="1" dirty="0">
            <a:solidFill>
              <a:srgbClr val="FF0000"/>
            </a:solidFill>
            <a:latin typeface="VNI-Times" pitchFamily="2" charset="0"/>
          </a:endParaRPr>
        </a:p>
      </dgm:t>
    </dgm:pt>
    <dgm:pt modelId="{EFA9B2D6-15A0-4216-B5B3-298850C73760}" type="parTrans" cxnId="{CEFEA8A7-2B5C-4CB8-9D2C-8E2A425065BD}">
      <dgm:prSet/>
      <dgm:spPr/>
      <dgm:t>
        <a:bodyPr/>
        <a:lstStyle/>
        <a:p>
          <a:endParaRPr lang="en-US"/>
        </a:p>
      </dgm:t>
    </dgm:pt>
    <dgm:pt modelId="{080B54CD-4D32-462C-A1AF-6FC6BAEE7379}" type="sibTrans" cxnId="{CEFEA8A7-2B5C-4CB8-9D2C-8E2A425065BD}">
      <dgm:prSet/>
      <dgm:spPr/>
      <dgm:t>
        <a:bodyPr/>
        <a:lstStyle/>
        <a:p>
          <a:endParaRPr lang="en-US"/>
        </a:p>
      </dgm:t>
    </dgm:pt>
    <dgm:pt modelId="{F9D33CB6-2574-40F1-8BC1-BEB3CD127F75}" type="pres">
      <dgm:prSet presAssocID="{263A050A-58F5-4649-B387-9AE24ABBA6C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401ABF-56DF-4D55-A618-E87133E74D5A}" type="pres">
      <dgm:prSet presAssocID="{46751E6A-86D4-43C8-9559-6F227E1E89F5}" presName="node" presStyleLbl="node1" presStyleIdx="0" presStyleCnt="1" custScaleX="330323" custLinFactNeighborX="-3609" custLinFactNeighborY="-1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592518-F92A-4827-90A0-E79F1AEB34D7}" type="presOf" srcId="{46751E6A-86D4-43C8-9559-6F227E1E89F5}" destId="{15401ABF-56DF-4D55-A618-E87133E74D5A}" srcOrd="0" destOrd="0" presId="urn:microsoft.com/office/officeart/2005/8/layout/default#1"/>
    <dgm:cxn modelId="{0444F821-D69E-4195-91A8-267705BDB1BA}" type="presOf" srcId="{263A050A-58F5-4649-B387-9AE24ABBA6CD}" destId="{F9D33CB6-2574-40F1-8BC1-BEB3CD127F75}" srcOrd="0" destOrd="0" presId="urn:microsoft.com/office/officeart/2005/8/layout/default#1"/>
    <dgm:cxn modelId="{CEFEA8A7-2B5C-4CB8-9D2C-8E2A425065BD}" srcId="{263A050A-58F5-4649-B387-9AE24ABBA6CD}" destId="{46751E6A-86D4-43C8-9559-6F227E1E89F5}" srcOrd="0" destOrd="0" parTransId="{EFA9B2D6-15A0-4216-B5B3-298850C73760}" sibTransId="{080B54CD-4D32-462C-A1AF-6FC6BAEE7379}"/>
    <dgm:cxn modelId="{B4072818-7CFC-4558-9552-205195D8E830}" type="presParOf" srcId="{F9D33CB6-2574-40F1-8BC1-BEB3CD127F75}" destId="{15401ABF-56DF-4D55-A618-E87133E74D5A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401ABF-56DF-4D55-A618-E87133E74D5A}">
      <dsp:nvSpPr>
        <dsp:cNvPr id="0" name=""/>
        <dsp:cNvSpPr/>
      </dsp:nvSpPr>
      <dsp:spPr>
        <a:xfrm>
          <a:off x="0" y="0"/>
          <a:ext cx="7531642" cy="1368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500" b="1" kern="1200" smtClean="0">
              <a:solidFill>
                <a:srgbClr val="FF0000"/>
              </a:solidFill>
              <a:latin typeface="VNI-Times" pitchFamily="2" charset="0"/>
            </a:rPr>
            <a:t>ÑIEÄN TÖÛ CÔ BAÛN</a:t>
          </a:r>
          <a:endParaRPr lang="en-US" sz="5500" b="1" kern="1200" dirty="0">
            <a:solidFill>
              <a:srgbClr val="FF0000"/>
            </a:solidFill>
            <a:latin typeface="VNI-Times" pitchFamily="2" charset="0"/>
          </a:endParaRPr>
        </a:p>
      </dsp:txBody>
      <dsp:txXfrm>
        <a:off x="0" y="0"/>
        <a:ext cx="7531642" cy="1368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9466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9466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1B7F43E2-2FC5-4CEA-B10E-F7A15A6DD3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05844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9466" y="0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484" y="4421823"/>
            <a:ext cx="5563870" cy="4189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9466" y="8842029"/>
            <a:ext cx="301376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5B596D4C-F12F-4E36-B4C1-9478B18A59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46495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55060" indent="-290408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61631" indent="-232326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26283" indent="-232326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90936" indent="-232326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55588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3020240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84893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949545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 smtClean="0">
              <a:latin typeface="Arial" charset="0"/>
            </a:endParaRPr>
          </a:p>
        </p:txBody>
      </p:sp>
      <p:sp>
        <p:nvSpPr>
          <p:cNvPr id="2867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55060" indent="-290408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61631" indent="-232326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26283" indent="-232326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90936" indent="-232326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55588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3020240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84893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949545" indent="-23232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9CC41E-0ADD-42ED-99CA-55B4FB2F03C9}" type="slidenum">
              <a:rPr lang="en-US" smtClean="0">
                <a:latin typeface="Arial" charset="0"/>
              </a:rPr>
              <a:pPr/>
              <a:t>2</a:t>
            </a:fld>
            <a:endParaRPr lang="en-US" smtClean="0">
              <a:latin typeface="Arial" charset="0"/>
            </a:endParaRPr>
          </a:p>
        </p:txBody>
      </p:sp>
      <p:sp>
        <p:nvSpPr>
          <p:cNvPr id="286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vi-V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B596D4C-F12F-4E36-B4C1-9478B18A5997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1449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048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A289836B-63B4-4F1A-9BEC-74D2B7632CE0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23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1508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D9391B36-D5DF-4E55-9851-79F42DFB1BAE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24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048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A289836B-63B4-4F1A-9BEC-74D2B7632CE0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25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vi-VN" smtClean="0"/>
          </a:p>
        </p:txBody>
      </p:sp>
      <p:sp>
        <p:nvSpPr>
          <p:cNvPr id="2048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endParaRPr lang="vi-VN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A289836B-63B4-4F1A-9BEC-74D2B7632CE0}" type="slidenum">
              <a:rPr lang="en-US">
                <a:solidFill>
                  <a:prstClr val="black"/>
                </a:solidFill>
                <a:latin typeface="Arial" charset="0"/>
              </a:rPr>
              <a:pPr/>
              <a:t>26</a:t>
            </a:fld>
            <a:endParaRPr lang="en-US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106E5-BC2A-4DE0-AC39-C979C10D3FE7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82763-6EC1-473A-BEBF-52EDD7243A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384072"/>
      </p:ext>
    </p:extLst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31DBB-741B-44FC-B7F3-48CACB6894CC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8FB64-E7B3-4150-B3D0-A5393598F1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89806"/>
      </p:ext>
    </p:extLst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F663B-102D-440F-9388-B0B64959A973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99B18-3EC7-451C-8DA6-8444347841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14419"/>
      </p:ext>
    </p:extLst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6F609-184E-4983-ACE4-D5CB22E84578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249C8-AEC9-4186-B6F1-65A606DAA6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26755"/>
      </p:ext>
    </p:extLst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73346-6CF2-4203-B0AF-E35800E0D4F0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5DDAC-CBD3-4816-BD0F-B1066EAA93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826169"/>
      </p:ext>
    </p:extLst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9ED89-FDDD-4D53-A75A-A8396E1BC3B6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F06EAB-853A-475B-B7C7-609D2BFA35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197031"/>
      </p:ext>
    </p:extLst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3A9C5-FB46-4BCA-851E-9D47907C2D71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F5823-B873-4517-873C-FD2A7F9101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422887"/>
      </p:ext>
    </p:extLst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27887-ACAD-41D2-9CC7-75CB44AF06A1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AA0072-9EF8-4450-8E3A-3BE7437084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779311"/>
      </p:ext>
    </p:extLst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74E82-8ECD-4A52-9646-39FC8D0464DA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FCF60-27BC-4112-9B07-C880BE2256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732266"/>
      </p:ext>
    </p:extLst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2AE9B-C532-4A7E-9FA5-775F1F3F47EE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104E5-BF7A-438C-A9B9-8E36B26E28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737893"/>
      </p:ext>
    </p:extLst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05F32-71AE-4196-A996-997E1EF19FAB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00A2D-D632-48DD-AC86-45913E7EB2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012558"/>
      </p:ext>
    </p:extLst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864762-0B30-454B-B441-CD31A88C3C49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6F6E7-0452-46A5-965C-82D52CDED13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178094"/>
      </p:ext>
    </p:extLst>
  </p:cSld>
  <p:clrMapOvr>
    <a:masterClrMapping/>
  </p:clrMapOvr>
  <p:transition>
    <p:wheel spokes="8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A4EE3-7400-4171-989D-86403253AC15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69E92-A2A5-4ED3-96F9-47C69B90387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534167"/>
      </p:ext>
    </p:extLst>
  </p:cSld>
  <p:clrMapOvr>
    <a:masterClrMapping/>
  </p:clrMapOvr>
  <p:transition>
    <p:wheel spokes="8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ED52C-6D38-4646-8AA5-424E59917C60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29648-4DEB-43E8-A1F2-F38D6D2B082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461082"/>
      </p:ext>
    </p:extLst>
  </p:cSld>
  <p:clrMapOvr>
    <a:masterClrMapping/>
  </p:clrMapOvr>
  <p:transition>
    <p:wheel spokes="8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C549A-AF0A-491E-BF59-6AC9BB762172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9F8D5-3777-464C-A64F-4D8D8903075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114945"/>
      </p:ext>
    </p:extLst>
  </p:cSld>
  <p:clrMapOvr>
    <a:masterClrMapping/>
  </p:clrMapOvr>
  <p:transition>
    <p:wheel spokes="8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9197E-6D75-4E06-AE48-FB93B96B2243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37E002-CA6C-4C64-82EE-4977E52080E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13688"/>
      </p:ext>
    </p:extLst>
  </p:cSld>
  <p:clrMapOvr>
    <a:masterClrMapping/>
  </p:clrMapOvr>
  <p:transition>
    <p:wheel spokes="8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B647C-9496-4CA5-B8ED-91D868A5D3D0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D703A-37E6-4A36-844C-CB3D5A3B2B2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982406"/>
      </p:ext>
    </p:extLst>
  </p:cSld>
  <p:clrMapOvr>
    <a:masterClrMapping/>
  </p:clrMapOvr>
  <p:transition>
    <p:wheel spokes="8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78118-24E5-45DE-9B12-D7A6225E7A32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EA694-410A-4AA3-8553-5C18CDFAD90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752604"/>
      </p:ext>
    </p:extLst>
  </p:cSld>
  <p:clrMapOvr>
    <a:masterClrMapping/>
  </p:clrMapOvr>
  <p:transition>
    <p:wheel spokes="8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2D63A-B84B-44AC-965F-87927861E4C0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2EF5A-3858-4521-97EC-EB344A8CB76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666048"/>
      </p:ext>
    </p:extLst>
  </p:cSld>
  <p:clrMapOvr>
    <a:masterClrMapping/>
  </p:clrMapOvr>
  <p:transition>
    <p:wheel spokes="8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F47CD-7CE1-419F-B2E2-17DCC6BB37AC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940BF-4038-43E6-BC02-A401AD1FC19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020765"/>
      </p:ext>
    </p:extLst>
  </p:cSld>
  <p:clrMapOvr>
    <a:masterClrMapping/>
  </p:clrMapOvr>
  <p:transition>
    <p:wheel spokes="8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FA51E-C8CC-4F2B-AE4D-E1C6610B73E5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08C25-8411-487D-8B92-85726D583BE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238104"/>
      </p:ext>
    </p:extLst>
  </p:cSld>
  <p:clrMapOvr>
    <a:masterClrMapping/>
  </p:clrMapOvr>
  <p:transition>
    <p:wheel spokes="8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D9754-045B-4BAB-A4BC-EE4FE1B342B3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9A8B5-25BA-40E6-80F7-61E07FB1E7E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557577"/>
      </p:ext>
    </p:extLst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C4258E44-5DD1-49FA-BB58-9DCABBFA9871}" type="datetime1">
              <a:rPr lang="en-US"/>
              <a:pPr>
                <a:defRPr/>
              </a:pPr>
              <a:t>4/4/2018</a:t>
            </a:fld>
            <a:endParaRPr lang="en-US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AB18E4A8-9188-46EC-9FCF-12DE443749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ransition>
    <p:wheel spokes="8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29028CF7-7D99-4D0E-A789-825253966A02}" type="datetime1">
              <a:rPr lang="en-US">
                <a:solidFill>
                  <a:srgbClr val="000000"/>
                </a:solidFill>
              </a:rPr>
              <a:pPr>
                <a:defRPr/>
              </a:pPr>
              <a:t>4/4/2018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9D80D6D1-F09B-41BA-A244-78ADD005E28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407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ransition>
    <p:wheel spokes="8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5.e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6.e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0.emf"/><Relationship Id="rId4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914400" y="381000"/>
            <a:ext cx="7543800" cy="1752600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endParaRPr lang="en-US" sz="2800" b="1" smtClean="0">
              <a:solidFill>
                <a:srgbClr val="FFC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NI-Times" pitchFamily="2" charset="0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TRÖÔØNG CAO ÑAÚNG LYÙ TÖÏ TROÏNG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</a:rPr>
              <a:t>KHOA CN ÑIEÄN – ÑIEÄN TÖÛ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Wingdings" pitchFamily="2" charset="2"/>
              </a:rPr>
              <a:t></a:t>
            </a:r>
            <a:r>
              <a:rPr lang="en-US" sz="2800" b="1" smtClean="0">
                <a:solidFill>
                  <a:srgbClr val="FFC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NI-Times" pitchFamily="2" charset="0"/>
                <a:sym typeface="Symbol" pitchFamily="18" charset="2"/>
              </a:rPr>
              <a:t>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62000" y="2873375"/>
            <a:ext cx="29718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500" i="1" u="sng">
                <a:solidFill>
                  <a:srgbClr val="FFFF00"/>
                </a:solidFill>
              </a:rPr>
              <a:t>HOÏC PHAÀN :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762000" y="3657600"/>
          <a:ext cx="7543800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57200" y="609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r>
              <a:rPr lang="en-US" sz="4000" b="1">
                <a:solidFill>
                  <a:srgbClr val="FFFF00"/>
                </a:solidFill>
              </a:rPr>
              <a:t> Baøi 5</a:t>
            </a:r>
            <a:r>
              <a:rPr lang="en-US" sz="4000">
                <a:solidFill>
                  <a:srgbClr val="5858FE"/>
                </a:solidFill>
              </a:rPr>
              <a:t> </a:t>
            </a:r>
            <a:r>
              <a:rPr lang="en-US" sz="4000" b="1">
                <a:solidFill>
                  <a:srgbClr val="FFFF00"/>
                </a:solidFill>
              </a:rPr>
              <a:t>:</a:t>
            </a:r>
            <a:r>
              <a:rPr lang="en-US" sz="4000">
                <a:solidFill>
                  <a:srgbClr val="5858FE"/>
                </a:solidFill>
              </a:rPr>
              <a:t> </a:t>
            </a:r>
            <a:r>
              <a:rPr lang="en-US" sz="4000" b="1">
                <a:solidFill>
                  <a:srgbClr val="FFFF00"/>
                </a:solidFill>
              </a:rPr>
              <a:t>  DIODE</a:t>
            </a:r>
          </a:p>
        </p:txBody>
      </p:sp>
      <p:pic>
        <p:nvPicPr>
          <p:cNvPr id="3075" name="Picture 7" descr="dio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3" y="2590800"/>
            <a:ext cx="2628900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14" descr="zen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838700"/>
            <a:ext cx="2514600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5" descr="zener_0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5756275"/>
            <a:ext cx="236220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8" name="Group 18"/>
          <p:cNvGrpSpPr>
            <a:grpSpLocks/>
          </p:cNvGrpSpPr>
          <p:nvPr/>
        </p:nvGrpSpPr>
        <p:grpSpPr bwMode="auto">
          <a:xfrm>
            <a:off x="3713163" y="2438400"/>
            <a:ext cx="4440237" cy="1643063"/>
            <a:chOff x="2256" y="3072"/>
            <a:chExt cx="2797" cy="1035"/>
          </a:xfrm>
        </p:grpSpPr>
        <p:pic>
          <p:nvPicPr>
            <p:cNvPr id="3085" name="Picture 12" descr="brect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3" y="3072"/>
              <a:ext cx="1000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6" name="Picture 16" descr="brect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" y="3072"/>
              <a:ext cx="1788" cy="10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79" name="Group 20"/>
          <p:cNvGrpSpPr>
            <a:grpSpLocks/>
          </p:cNvGrpSpPr>
          <p:nvPr/>
        </p:nvGrpSpPr>
        <p:grpSpPr bwMode="auto">
          <a:xfrm>
            <a:off x="3767138" y="4306888"/>
            <a:ext cx="4386262" cy="1981200"/>
            <a:chOff x="2256" y="1680"/>
            <a:chExt cx="2763" cy="1248"/>
          </a:xfrm>
        </p:grpSpPr>
        <p:grpSp>
          <p:nvGrpSpPr>
            <p:cNvPr id="3080" name="Group 21"/>
            <p:cNvGrpSpPr>
              <a:grpSpLocks/>
            </p:cNvGrpSpPr>
            <p:nvPr/>
          </p:nvGrpSpPr>
          <p:grpSpPr bwMode="auto">
            <a:xfrm>
              <a:off x="2256" y="1680"/>
              <a:ext cx="2763" cy="1248"/>
              <a:chOff x="2256" y="1680"/>
              <a:chExt cx="2763" cy="1248"/>
            </a:xfrm>
          </p:grpSpPr>
          <p:pic>
            <p:nvPicPr>
              <p:cNvPr id="3082" name="Picture 22" descr="brect2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87" y="1680"/>
                <a:ext cx="432" cy="1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3" name="Picture 23" descr="brect3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56" y="1680"/>
                <a:ext cx="728" cy="1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4" name="Picture 24" descr="brect4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76" y="1680"/>
                <a:ext cx="727" cy="1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081" name="Picture 25" descr="brect1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6" y="1680"/>
              <a:ext cx="896" cy="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457200" y="152400"/>
            <a:ext cx="75438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1117600" indent="-1117600" eaLnBrk="1" hangingPunct="1"/>
            <a:endParaRPr lang="vi-VN" sz="4400" b="1">
              <a:solidFill>
                <a:srgbClr val="FF0000"/>
              </a:solidFill>
            </a:endParaRPr>
          </a:p>
        </p:txBody>
      </p:sp>
      <p:graphicFrame>
        <p:nvGraphicFramePr>
          <p:cNvPr id="409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824798"/>
              </p:ext>
            </p:extLst>
          </p:nvPr>
        </p:nvGraphicFramePr>
        <p:xfrm>
          <a:off x="187924" y="723872"/>
          <a:ext cx="8686800" cy="30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1" name="Visio" r:id="rId4" imgW="5333390" imgH="1875739" progId="Visio.Drawing.11">
                  <p:embed/>
                </p:oleObj>
              </mc:Choice>
              <mc:Fallback>
                <p:oleObj name="Visio" r:id="rId4" imgW="5333390" imgH="18757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924" y="723872"/>
                        <a:ext cx="8686800" cy="304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0" name="Rectangle 2"/>
          <p:cNvSpPr>
            <a:spLocks noChangeArrowheads="1"/>
          </p:cNvSpPr>
          <p:nvPr/>
        </p:nvSpPr>
        <p:spPr bwMode="auto">
          <a:xfrm>
            <a:off x="1147933" y="199997"/>
            <a:ext cx="71421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I . CẤU TẠO VÀ KÝ HIỆU CỦA DIODE 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4267200"/>
            <a:ext cx="8829277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P</a:t>
            </a:r>
          </a:p>
          <a:p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lỗ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trống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ghép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N (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Anode </a:t>
            </a:r>
            <a:r>
              <a:rPr lang="en-US" sz="300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000" smtClean="0">
                <a:latin typeface="Times New Roman" pitchFamily="18" charset="0"/>
                <a:cs typeface="Times New Roman" pitchFamily="18" charset="0"/>
              </a:rPr>
              <a:t>athode,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giáp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P-N </a:t>
            </a: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228600"/>
            <a:ext cx="3008313" cy="1162050"/>
          </a:xfrm>
        </p:spPr>
        <p:txBody>
          <a:bodyPr/>
          <a:lstStyle/>
          <a:p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Kí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DIODE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flipV="1">
            <a:off x="152400" y="5714999"/>
            <a:ext cx="3008313" cy="99059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9458" name="Picture 2" descr="C:\Users\VC\Desktop\KIHIEUDIOD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199" y="1371600"/>
            <a:ext cx="4242888" cy="181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VC\Desktop\DIO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781" y="3581399"/>
            <a:ext cx="313372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734914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8"/>
          <p:cNvSpPr>
            <a:spLocks noChangeArrowheads="1"/>
          </p:cNvSpPr>
          <p:nvPr/>
        </p:nvSpPr>
        <p:spPr bwMode="auto">
          <a:xfrm>
            <a:off x="304800" y="533400"/>
            <a:ext cx="8686800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just" eaLnBrk="1" hangingPunct="1">
              <a:spcBef>
                <a:spcPct val="20000"/>
              </a:spcBef>
              <a:buFontTx/>
              <a:buChar char="•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 . NGUYÊN LÝ LÀM VIỆC CỦA DIODE :</a:t>
            </a:r>
            <a:endParaRPr lang="en-US" sz="3200" b="1" i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</a:pPr>
            <a:r>
              <a:rPr lang="en-US" sz="3200" b="1" i="1">
                <a:solidFill>
                  <a:srgbClr val="00CC00"/>
                </a:solidFill>
              </a:rPr>
              <a:t>   1) Phaân cöïc ngöôïc diode</a:t>
            </a:r>
            <a:r>
              <a:rPr lang="en-US" sz="3200" b="1">
                <a:solidFill>
                  <a:srgbClr val="00CC00"/>
                </a:solidFill>
              </a:rPr>
              <a:t>: </a:t>
            </a:r>
          </a:p>
        </p:txBody>
      </p:sp>
      <p:graphicFrame>
        <p:nvGraphicFramePr>
          <p:cNvPr id="819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9463586"/>
              </p:ext>
            </p:extLst>
          </p:nvPr>
        </p:nvGraphicFramePr>
        <p:xfrm>
          <a:off x="990600" y="1662113"/>
          <a:ext cx="6781800" cy="2757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5" name="Visio" r:id="rId4" imgW="4333037" imgH="1761439" progId="Visio.Drawing.11">
                  <p:embed/>
                </p:oleObj>
              </mc:Choice>
              <mc:Fallback>
                <p:oleObj name="Visio" r:id="rId4" imgW="4333037" imgH="17614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662113"/>
                        <a:ext cx="6781800" cy="2757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6" name="Rectangle 2"/>
          <p:cNvSpPr>
            <a:spLocks noChangeArrowheads="1"/>
          </p:cNvSpPr>
          <p:nvPr/>
        </p:nvSpPr>
        <p:spPr bwMode="auto">
          <a:xfrm>
            <a:off x="481122" y="4106478"/>
            <a:ext cx="8189912" cy="275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aâm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P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diode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döông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N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diode. </a:t>
            </a:r>
            <a:endParaRPr lang="en-US" sz="3200" dirty="0" smtClean="0">
              <a:solidFill>
                <a:srgbClr val="0000FF"/>
              </a:solidFill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 smtClean="0">
                <a:solidFill>
                  <a:srgbClr val="0000FF"/>
                </a:solidFill>
              </a:rPr>
              <a:t>Trong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tröôøng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hôïp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naøy</a:t>
            </a:r>
            <a:r>
              <a:rPr lang="en-US" sz="3200" dirty="0" smtClean="0">
                <a:solidFill>
                  <a:srgbClr val="0000FF"/>
                </a:solidFill>
              </a:rPr>
              <a:t> DIODE </a:t>
            </a:r>
            <a:r>
              <a:rPr lang="en-US" sz="3200" dirty="0" err="1" smtClean="0">
                <a:solidFill>
                  <a:srgbClr val="0000FF"/>
                </a:solidFill>
              </a:rPr>
              <a:t>khoâng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daãn</a:t>
            </a:r>
            <a:r>
              <a:rPr lang="en-US" sz="3200" dirty="0" smtClean="0">
                <a:solidFill>
                  <a:srgbClr val="0000FF"/>
                </a:solidFill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</a:rPr>
              <a:t>chæ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coù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doøng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ñieän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ræ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raát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nhoû</a:t>
            </a:r>
            <a:endParaRPr lang="en-US" sz="3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cover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1"/>
          <p:cNvGraphicFramePr>
            <a:graphicFrameLocks noChangeAspect="1"/>
          </p:cNvGraphicFramePr>
          <p:nvPr/>
        </p:nvGraphicFramePr>
        <p:xfrm>
          <a:off x="1066800" y="1447800"/>
          <a:ext cx="6553200" cy="2767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1" name="Visio" r:id="rId4" imgW="4171188" imgH="1761439" progId="Visio.Drawing.11">
                  <p:embed/>
                </p:oleObj>
              </mc:Choice>
              <mc:Fallback>
                <p:oleObj name="Visio" r:id="rId4" imgW="4171188" imgH="17614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447800"/>
                        <a:ext cx="6553200" cy="2767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890588" y="533400"/>
            <a:ext cx="7467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</a:pPr>
            <a:r>
              <a:rPr lang="en-US" sz="3200" b="1" i="1">
                <a:solidFill>
                  <a:srgbClr val="00CC00"/>
                </a:solidFill>
              </a:rPr>
              <a:t>2) Phaân cöïc thuaän diode:</a:t>
            </a:r>
            <a:r>
              <a:rPr lang="en-US" sz="3200" b="1">
                <a:solidFill>
                  <a:srgbClr val="00CC00"/>
                </a:solidFill>
              </a:rPr>
              <a:t> </a:t>
            </a:r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658813" y="4256088"/>
            <a:ext cx="7826375" cy="225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döông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P 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aâm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nguoàn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N </a:t>
            </a:r>
            <a:endParaRPr lang="en-US" sz="3200" dirty="0" smtClean="0">
              <a:solidFill>
                <a:srgbClr val="0000FF"/>
              </a:solidFill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 dirty="0" err="1" smtClean="0">
                <a:solidFill>
                  <a:srgbClr val="0000FF"/>
                </a:solidFill>
              </a:rPr>
              <a:t>Trong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tröôøng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hôïp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naøy</a:t>
            </a:r>
            <a:r>
              <a:rPr lang="en-US" sz="3200" dirty="0" smtClean="0">
                <a:solidFill>
                  <a:srgbClr val="0000FF"/>
                </a:solidFill>
              </a:rPr>
              <a:t> DIODE </a:t>
            </a:r>
            <a:r>
              <a:rPr lang="en-US" sz="3200" dirty="0" err="1" smtClean="0">
                <a:solidFill>
                  <a:srgbClr val="0000FF"/>
                </a:solidFill>
              </a:rPr>
              <a:t>daãn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ñieän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khi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ñieän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aùp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phaân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cöïc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ñuû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lôùn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endParaRPr lang="en-US" sz="3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457200" y="228600"/>
            <a:ext cx="82296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just" eaLnBrk="1" hangingPunct="1">
              <a:spcBef>
                <a:spcPct val="20000"/>
              </a:spcBef>
              <a:defRPr/>
            </a:pPr>
            <a:r>
              <a:rPr lang="en-US" sz="3200" b="1" dirty="0">
                <a:solidFill>
                  <a:srgbClr val="00CC00"/>
                </a:solidFill>
              </a:rPr>
              <a:t>III . ÑẶC TÍNH KỸ THUẬT CỦA DIODE :</a:t>
            </a: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>
              <a:solidFill>
                <a:srgbClr val="00CC00"/>
              </a:solidFill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>
              <a:solidFill>
                <a:srgbClr val="0000FF"/>
              </a:solidFill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 smtClean="0">
              <a:solidFill>
                <a:srgbClr val="0000FF"/>
              </a:solidFill>
            </a:endParaRPr>
          </a:p>
          <a:p>
            <a:pPr marL="342900" indent="-342900" algn="just" eaLnBrk="1" hangingPunct="1">
              <a:spcBef>
                <a:spcPct val="20000"/>
              </a:spcBef>
              <a:buFontTx/>
              <a:buChar char="•"/>
              <a:defRPr/>
            </a:pPr>
            <a:endParaRPr lang="en-US" sz="3200" dirty="0">
              <a:solidFill>
                <a:srgbClr val="0000FF"/>
              </a:solidFill>
            </a:endParaRP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 dirty="0" err="1">
                <a:solidFill>
                  <a:srgbClr val="0000FF"/>
                </a:solidFill>
              </a:rPr>
              <a:t>Ngöôøi</a:t>
            </a:r>
            <a:r>
              <a:rPr lang="en-US" sz="3200" dirty="0">
                <a:solidFill>
                  <a:srgbClr val="0000FF"/>
                </a:solidFill>
              </a:rPr>
              <a:t> ta </a:t>
            </a:r>
            <a:r>
              <a:rPr lang="en-US" sz="3200" dirty="0" err="1">
                <a:solidFill>
                  <a:srgbClr val="0000FF"/>
                </a:solidFill>
              </a:rPr>
              <a:t>ño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doøng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I</a:t>
            </a:r>
            <a:r>
              <a:rPr lang="en-US" sz="3200" baseline="-25000" dirty="0">
                <a:solidFill>
                  <a:srgbClr val="0000FF"/>
                </a:solidFill>
              </a:rPr>
              <a:t>D </a:t>
            </a:r>
            <a:r>
              <a:rPr lang="en-US" sz="3200" dirty="0">
                <a:solidFill>
                  <a:srgbClr val="0000FF"/>
                </a:solidFill>
              </a:rPr>
              <a:t>qua diode </a:t>
            </a:r>
            <a:r>
              <a:rPr lang="en-US" sz="3200" dirty="0" err="1">
                <a:solidFill>
                  <a:srgbClr val="0000FF"/>
                </a:solidFill>
              </a:rPr>
              <a:t>vaø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V</a:t>
            </a:r>
            <a:r>
              <a:rPr lang="en-US" sz="3200" baseline="-25000" dirty="0">
                <a:solidFill>
                  <a:srgbClr val="0000FF"/>
                </a:solidFill>
              </a:rPr>
              <a:t>D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hai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chaân</a:t>
            </a:r>
            <a:r>
              <a:rPr lang="en-US" sz="3200" dirty="0">
                <a:solidFill>
                  <a:srgbClr val="0000FF"/>
                </a:solidFill>
              </a:rPr>
              <a:t> P </a:t>
            </a:r>
            <a:r>
              <a:rPr lang="en-US" sz="3200" dirty="0" err="1">
                <a:solidFill>
                  <a:srgbClr val="0000FF"/>
                </a:solidFill>
              </a:rPr>
              <a:t>vaø</a:t>
            </a:r>
            <a:r>
              <a:rPr lang="en-US" sz="3200" dirty="0">
                <a:solidFill>
                  <a:srgbClr val="0000FF"/>
                </a:solidFill>
              </a:rPr>
              <a:t> N </a:t>
            </a:r>
            <a:r>
              <a:rPr lang="en-US" sz="3200" dirty="0" err="1">
                <a:solidFill>
                  <a:srgbClr val="0000FF"/>
                </a:solidFill>
              </a:rPr>
              <a:t>cuûa</a:t>
            </a:r>
            <a:r>
              <a:rPr lang="en-US" sz="3200" dirty="0">
                <a:solidFill>
                  <a:srgbClr val="0000FF"/>
                </a:solidFill>
              </a:rPr>
              <a:t> diode.</a:t>
            </a:r>
          </a:p>
          <a:p>
            <a:pPr marL="457200" indent="-457200" algn="just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 dirty="0" err="1">
                <a:solidFill>
                  <a:srgbClr val="0000FF"/>
                </a:solidFill>
              </a:rPr>
              <a:t>Ñaàu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tieân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phaân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cöïc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thuaän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diod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roài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taêng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V</a:t>
            </a:r>
            <a:r>
              <a:rPr lang="en-US" sz="3200" baseline="-25000" dirty="0">
                <a:solidFill>
                  <a:srgbClr val="0000FF"/>
                </a:solidFill>
              </a:rPr>
              <a:t>DC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töø</a:t>
            </a:r>
            <a:r>
              <a:rPr lang="en-US" sz="3200" dirty="0">
                <a:solidFill>
                  <a:srgbClr val="0000FF"/>
                </a:solidFill>
              </a:rPr>
              <a:t> 0V </a:t>
            </a:r>
            <a:r>
              <a:rPr lang="en-US" sz="3200" dirty="0" err="1">
                <a:solidFill>
                  <a:srgbClr val="0000FF"/>
                </a:solidFill>
              </a:rPr>
              <a:t>leân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vaø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khi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treân</a:t>
            </a:r>
            <a:r>
              <a:rPr lang="en-US" sz="3200" dirty="0">
                <a:solidFill>
                  <a:srgbClr val="0000FF"/>
                </a:solidFill>
              </a:rPr>
              <a:t> diode </a:t>
            </a:r>
            <a:r>
              <a:rPr lang="en-US" sz="3200" dirty="0" err="1">
                <a:solidFill>
                  <a:srgbClr val="0000FF"/>
                </a:solidFill>
              </a:rPr>
              <a:t>ñaït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trò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soá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aùp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laø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>
                <a:solidFill>
                  <a:srgbClr val="FF0000"/>
                </a:solidFill>
              </a:rPr>
              <a:t>V</a:t>
            </a:r>
            <a:r>
              <a:rPr lang="en-US" sz="3200" baseline="-25000" dirty="0">
                <a:solidFill>
                  <a:srgbClr val="FF0000"/>
                </a:solidFill>
              </a:rPr>
              <a:t>D</a:t>
            </a:r>
            <a:r>
              <a:rPr lang="en-US" sz="3200" dirty="0">
                <a:solidFill>
                  <a:srgbClr val="FF0000"/>
                </a:solidFill>
              </a:rPr>
              <a:t> = V</a:t>
            </a:r>
            <a:r>
              <a:rPr lang="en-US" sz="3200" dirty="0">
                <a:solidFill>
                  <a:srgbClr val="FF0000"/>
                </a:solidFill>
                <a:sym typeface="Symbol" pitchFamily="18" charset="2"/>
              </a:rPr>
              <a:t>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thì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môùi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baét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ñaàu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coù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doøng</a:t>
            </a:r>
            <a:r>
              <a:rPr lang="en-US" sz="3200" dirty="0">
                <a:solidFill>
                  <a:srgbClr val="0000FF"/>
                </a:solidFill>
              </a:rPr>
              <a:t> </a:t>
            </a:r>
            <a:r>
              <a:rPr lang="en-US" sz="3200" dirty="0" err="1">
                <a:solidFill>
                  <a:srgbClr val="0000FF"/>
                </a:solidFill>
              </a:rPr>
              <a:t>ñieän</a:t>
            </a:r>
            <a:r>
              <a:rPr lang="en-US" sz="3200" dirty="0">
                <a:solidFill>
                  <a:srgbClr val="0000FF"/>
                </a:solidFill>
              </a:rPr>
              <a:t> qua diode. </a:t>
            </a:r>
          </a:p>
        </p:txBody>
      </p:sp>
      <p:graphicFrame>
        <p:nvGraphicFramePr>
          <p:cNvPr id="15363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5703314"/>
              </p:ext>
            </p:extLst>
          </p:nvPr>
        </p:nvGraphicFramePr>
        <p:xfrm>
          <a:off x="1143000" y="762000"/>
          <a:ext cx="7315200" cy="2449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03" name="Visio" r:id="rId4" imgW="4218737" imgH="1494739" progId="Visio.Drawing.11">
                  <p:embed/>
                </p:oleObj>
              </mc:Choice>
              <mc:Fallback>
                <p:oleObj name="Visio" r:id="rId4" imgW="4218737" imgH="1494739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762000"/>
                        <a:ext cx="7315200" cy="2449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228600" y="685800"/>
            <a:ext cx="86868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eaLnBrk="1" hangingPunct="1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3200">
                <a:solidFill>
                  <a:srgbClr val="0000FF"/>
                </a:solidFill>
              </a:rPr>
              <a:t>Ñieän aùp V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</a:t>
            </a:r>
            <a:r>
              <a:rPr lang="en-US" sz="3200">
                <a:solidFill>
                  <a:srgbClr val="0000FF"/>
                </a:solidFill>
              </a:rPr>
              <a:t> goïi laø ñieän aùp theàm hay ñieän aùp ngöôõng vaø coù trò soá tuøy thuoäc chaát baùn daãn.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>
                <a:solidFill>
                  <a:srgbClr val="0000FF"/>
                </a:solidFill>
              </a:rPr>
              <a:t>Thöïc nghieäm cho bieát: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>
                <a:solidFill>
                  <a:srgbClr val="0000FF"/>
                </a:solidFill>
              </a:rPr>
              <a:t>V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</a:t>
            </a:r>
            <a:r>
              <a:rPr lang="en-US" sz="3200">
                <a:solidFill>
                  <a:srgbClr val="0000FF"/>
                </a:solidFill>
              </a:rPr>
              <a:t> = 0,5V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0,6V; V</a:t>
            </a:r>
            <a:r>
              <a:rPr lang="en-US" sz="3200" baseline="-25000">
                <a:solidFill>
                  <a:srgbClr val="0000FF"/>
                </a:solidFill>
              </a:rPr>
              <a:t>Dmax</a:t>
            </a:r>
            <a:r>
              <a:rPr lang="en-US" sz="3200">
                <a:solidFill>
                  <a:srgbClr val="0000FF"/>
                </a:solidFill>
              </a:rPr>
              <a:t>= 0,7V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0,8V(chaát Si)</a:t>
            </a:r>
          </a:p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en-US" sz="3200">
                <a:solidFill>
                  <a:srgbClr val="0000FF"/>
                </a:solidFill>
              </a:rPr>
              <a:t>V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</a:t>
            </a:r>
            <a:r>
              <a:rPr lang="en-US" sz="3200">
                <a:solidFill>
                  <a:srgbClr val="0000FF"/>
                </a:solidFill>
              </a:rPr>
              <a:t> =0,2V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0,3V;V</a:t>
            </a:r>
            <a:r>
              <a:rPr lang="en-US" sz="3200" baseline="-25000">
                <a:solidFill>
                  <a:srgbClr val="0000FF"/>
                </a:solidFill>
              </a:rPr>
              <a:t>Dmax</a:t>
            </a:r>
            <a:r>
              <a:rPr lang="en-US" sz="3200">
                <a:solidFill>
                  <a:srgbClr val="0000FF"/>
                </a:solidFill>
              </a:rPr>
              <a:t>= 0,4V </a:t>
            </a:r>
            <a:r>
              <a:rPr lang="en-US" sz="3200">
                <a:solidFill>
                  <a:srgbClr val="0000FF"/>
                </a:solidFill>
                <a:sym typeface="Symbol" pitchFamily="18" charset="2"/>
              </a:rPr>
              <a:t></a:t>
            </a:r>
            <a:r>
              <a:rPr lang="en-US" sz="3200">
                <a:solidFill>
                  <a:srgbClr val="0000FF"/>
                </a:solidFill>
              </a:rPr>
              <a:t> 0,5V(chaát Ge)</a:t>
            </a:r>
          </a:p>
        </p:txBody>
      </p:sp>
      <p:graphicFrame>
        <p:nvGraphicFramePr>
          <p:cNvPr id="16387" name="Object 9"/>
          <p:cNvGraphicFramePr>
            <a:graphicFrameLocks noChangeAspect="1"/>
          </p:cNvGraphicFramePr>
          <p:nvPr/>
        </p:nvGraphicFramePr>
        <p:xfrm>
          <a:off x="838200" y="3722688"/>
          <a:ext cx="7315200" cy="2449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4" name="Visio" r:id="rId4" imgW="4218737" imgH="1494739" progId="Visio.Drawing.11">
                  <p:embed/>
                </p:oleObj>
              </mc:Choice>
              <mc:Fallback>
                <p:oleObj name="Visio" r:id="rId4" imgW="4218737" imgH="1494739" progId="Visio.Drawing.11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3722688"/>
                        <a:ext cx="7315200" cy="2449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8"/>
          <p:cNvSpPr>
            <a:spLocks noChangeArrowheads="1"/>
          </p:cNvSpPr>
          <p:nvPr/>
        </p:nvSpPr>
        <p:spPr bwMode="auto">
          <a:xfrm>
            <a:off x="304800" y="304800"/>
            <a:ext cx="84582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spcBef>
                <a:spcPct val="20000"/>
              </a:spcBef>
            </a:pPr>
            <a:endParaRPr lang="vi-VN" sz="3200">
              <a:solidFill>
                <a:srgbClr val="0000FF"/>
              </a:solidFill>
            </a:endParaRPr>
          </a:p>
        </p:txBody>
      </p:sp>
      <p:graphicFrame>
        <p:nvGraphicFramePr>
          <p:cNvPr id="3789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2389998"/>
              </p:ext>
            </p:extLst>
          </p:nvPr>
        </p:nvGraphicFramePr>
        <p:xfrm>
          <a:off x="-34925" y="669925"/>
          <a:ext cx="4038600" cy="489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9" name="Visio" r:id="rId4" imgW="4133088" imgH="2447239" progId="Visio.Drawing.11">
                  <p:embed/>
                </p:oleObj>
              </mc:Choice>
              <mc:Fallback>
                <p:oleObj name="Visio" r:id="rId4" imgW="4133088" imgH="2447239" progId="Visio.Drawing.11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925" y="669925"/>
                        <a:ext cx="4038600" cy="4892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2" name="Rectangle 14"/>
          <p:cNvSpPr>
            <a:spLocks noChangeArrowheads="1"/>
          </p:cNvSpPr>
          <p:nvPr/>
        </p:nvSpPr>
        <p:spPr bwMode="auto">
          <a:xfrm>
            <a:off x="3841750" y="838200"/>
            <a:ext cx="49530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>
                <a:solidFill>
                  <a:srgbClr val="0000FF"/>
                </a:solidFill>
              </a:rPr>
              <a:t>Khi phaân cöïc ngöôïc roài taêng ñieän aùp V</a:t>
            </a:r>
            <a:r>
              <a:rPr lang="en-US" sz="3200" baseline="-25000">
                <a:solidFill>
                  <a:srgbClr val="0000FF"/>
                </a:solidFill>
              </a:rPr>
              <a:t>DC</a:t>
            </a:r>
            <a:r>
              <a:rPr lang="en-US" sz="3200">
                <a:solidFill>
                  <a:srgbClr val="0000FF"/>
                </a:solidFill>
              </a:rPr>
              <a:t> töø 0V leân theo trò soá aâm chæ coù doøng ñieän ræ I</a:t>
            </a:r>
            <a:r>
              <a:rPr lang="en-US" sz="3200" baseline="-25000">
                <a:solidFill>
                  <a:srgbClr val="0000FF"/>
                </a:solidFill>
              </a:rPr>
              <a:t>S</a:t>
            </a:r>
            <a:r>
              <a:rPr lang="en-US" sz="3200">
                <a:solidFill>
                  <a:srgbClr val="0000FF"/>
                </a:solidFill>
              </a:rPr>
              <a:t> coù trò soá raát nhoû ñi qua diode. </a:t>
            </a:r>
          </a:p>
          <a:p>
            <a:pPr marL="457200" indent="-457200" algn="just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Char char="Ø"/>
            </a:pPr>
            <a:r>
              <a:rPr lang="en-US" sz="3200">
                <a:solidFill>
                  <a:srgbClr val="0000FF"/>
                </a:solidFill>
              </a:rPr>
              <a:t>Neáu taêng cao möùc ñieän aùp nghòch, ñeán moät trò soá khaù cao, doøng ñieän qua </a:t>
            </a:r>
            <a:r>
              <a:rPr lang="en-US" sz="3200" smtClean="0">
                <a:solidFill>
                  <a:srgbClr val="0000FF"/>
                </a:solidFill>
              </a:rPr>
              <a:t>diode </a:t>
            </a:r>
            <a:r>
              <a:rPr lang="en-US" sz="3200">
                <a:solidFill>
                  <a:srgbClr val="0000FF"/>
                </a:solidFill>
              </a:rPr>
              <a:t>taêng leân raát lôùn seõ laøm hö diode.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838200"/>
          </a:xfrm>
        </p:spPr>
        <p:txBody>
          <a:bodyPr/>
          <a:lstStyle/>
          <a:p>
            <a:r>
              <a:rPr lang="en-US" sz="3200" b="1">
                <a:solidFill>
                  <a:srgbClr val="00CC00"/>
                </a:solidFill>
              </a:rPr>
              <a:t>IV . ĐO KIỂM TRA DIODE </a:t>
            </a:r>
            <a:r>
              <a:rPr lang="en-US" sz="3200" b="1" smtClean="0">
                <a:solidFill>
                  <a:srgbClr val="00CC00"/>
                </a:solidFill>
              </a:rPr>
              <a:t>: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00400" y="1143000"/>
            <a:ext cx="5486400" cy="4983163"/>
          </a:xfrm>
        </p:spPr>
        <p:txBody>
          <a:bodyPr/>
          <a:lstStyle/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>
                <a:solidFill>
                  <a:srgbClr val="494949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Đưa đồng hồ về thang đo điện trở, chỉnh về mức thang đo X1Ω,</a:t>
            </a:r>
          </a:p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 đặt hai que đo vào 2 đầu Diode nếu</a:t>
            </a:r>
          </a:p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+ Đo chiều thuận que đen vào </a:t>
            </a:r>
            <a:r>
              <a:rPr lang="en-US" sz="3200" kern="1200" smtClean="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Anode, 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que đỏ vào </a:t>
            </a:r>
            <a:r>
              <a:rPr lang="en-US" sz="3200" kern="1200" smtClean="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Cathode 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nếu kim lên thì </a:t>
            </a:r>
            <a:r>
              <a:rPr lang="en-US" sz="3200" kern="1200" smtClean="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đảo chiều đo nếu kim không nên là Diode còn </a:t>
            </a:r>
            <a:r>
              <a:rPr lang="en-US" sz="3200" kern="1200" smtClean="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endParaRPr lang="en-US" sz="3200" kern="1200">
              <a:solidFill>
                <a:srgbClr val="5858F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46" y="1752600"/>
            <a:ext cx="2621507" cy="291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3960818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00400" y="1143000"/>
            <a:ext cx="5486400" cy="4983163"/>
          </a:xfrm>
        </p:spPr>
        <p:txBody>
          <a:bodyPr/>
          <a:lstStyle/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 smtClean="0">
                <a:solidFill>
                  <a:srgbClr val="494949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Nếu đo cả hai chiều kim lên = 0Ω như vậy là Diode bị chập.</a:t>
            </a:r>
          </a:p>
          <a:p>
            <a:pPr marL="0" lvl="0" indent="0" algn="just">
              <a:spcBef>
                <a:spcPct val="0"/>
              </a:spcBef>
              <a:buNone/>
            </a:pPr>
            <a:r>
              <a:rPr lang="en-US" sz="3200" kern="1200">
                <a:solidFill>
                  <a:srgbClr val="5858FE"/>
                </a:solidFill>
                <a:latin typeface="Times New Roman" pitchFamily="18" charset="0"/>
                <a:cs typeface="Times New Roman" pitchFamily="18" charset="0"/>
              </a:rPr>
              <a:t>+ Nếu đo thuận chiều mà kim không lên là Diode bị đứt.</a:t>
            </a:r>
            <a:endParaRPr lang="en-US">
              <a:solidFill>
                <a:srgbClr val="5858FE"/>
              </a:solidFill>
            </a:endParaRP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46" y="1752600"/>
            <a:ext cx="2621507" cy="291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81530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-228600" y="838200"/>
            <a:ext cx="54102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r>
              <a:rPr lang="en-US" sz="3000" b="1" dirty="0" smtClean="0">
                <a:solidFill>
                  <a:srgbClr val="FF3300"/>
                </a:solidFill>
              </a:rPr>
              <a:t>  V </a:t>
            </a:r>
            <a:r>
              <a:rPr lang="en-US" sz="3000" b="1" dirty="0">
                <a:solidFill>
                  <a:srgbClr val="FF3300"/>
                </a:solidFill>
              </a:rPr>
              <a:t>- ÖÙNG DUÏNG CHỈNH LƯU CUÛA DIODE</a:t>
            </a:r>
          </a:p>
          <a:p>
            <a:pPr eaLnBrk="1" hangingPunct="1"/>
            <a:r>
              <a:rPr lang="en-US" sz="3200" b="1" dirty="0">
                <a:solidFill>
                  <a:srgbClr val="FF3300"/>
                </a:solidFill>
              </a:rPr>
              <a:t>     1- </a:t>
            </a:r>
            <a:r>
              <a:rPr lang="en-US" sz="3200" b="1" dirty="0" err="1">
                <a:solidFill>
                  <a:srgbClr val="FF3300"/>
                </a:solidFill>
              </a:rPr>
              <a:t>Mạch</a:t>
            </a:r>
            <a:r>
              <a:rPr lang="en-US" sz="3200" b="1" dirty="0">
                <a:solidFill>
                  <a:srgbClr val="FF3300"/>
                </a:solidFill>
              </a:rPr>
              <a:t> </a:t>
            </a:r>
            <a:r>
              <a:rPr lang="en-US" sz="3200" b="1" dirty="0" err="1">
                <a:solidFill>
                  <a:srgbClr val="FF3300"/>
                </a:solidFill>
              </a:rPr>
              <a:t>chỉnh</a:t>
            </a:r>
            <a:r>
              <a:rPr lang="en-US" sz="3200" b="1" dirty="0">
                <a:solidFill>
                  <a:srgbClr val="FF3300"/>
                </a:solidFill>
              </a:rPr>
              <a:t> </a:t>
            </a:r>
            <a:r>
              <a:rPr lang="en-US" sz="3200" b="1" dirty="0" err="1">
                <a:solidFill>
                  <a:srgbClr val="FF3300"/>
                </a:solidFill>
              </a:rPr>
              <a:t>lưu</a:t>
            </a:r>
            <a:r>
              <a:rPr lang="en-US" sz="3200" b="1" dirty="0">
                <a:solidFill>
                  <a:srgbClr val="FF3300"/>
                </a:solidFill>
              </a:rPr>
              <a:t> </a:t>
            </a:r>
            <a:r>
              <a:rPr lang="en-US" sz="3200" b="1" dirty="0" err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b="1" dirty="0">
                <a:solidFill>
                  <a:srgbClr val="FF3300"/>
                </a:solidFill>
              </a:rPr>
              <a:t> </a:t>
            </a:r>
            <a:r>
              <a:rPr lang="en-US" sz="3200" b="1" dirty="0" err="1">
                <a:solidFill>
                  <a:srgbClr val="FF3300"/>
                </a:solidFill>
              </a:rPr>
              <a:t>kỳ</a:t>
            </a:r>
            <a:r>
              <a:rPr lang="en-US" sz="3200" b="1" dirty="0">
                <a:solidFill>
                  <a:srgbClr val="FF3300"/>
                </a:solidFill>
              </a:rPr>
              <a:t>:</a:t>
            </a:r>
          </a:p>
          <a:p>
            <a:pPr eaLnBrk="1" hangingPunct="1"/>
            <a:r>
              <a:rPr lang="en-US" sz="3200" b="1" dirty="0">
                <a:solidFill>
                  <a:srgbClr val="FF3300"/>
                </a:solidFill>
              </a:rPr>
              <a:t>       a- </a:t>
            </a:r>
            <a:r>
              <a:rPr lang="en-US" sz="3200" dirty="0" err="1">
                <a:solidFill>
                  <a:srgbClr val="FF3300"/>
                </a:solidFill>
              </a:rPr>
              <a:t>Sơ</a:t>
            </a:r>
            <a:r>
              <a:rPr lang="en-US" sz="3200" dirty="0">
                <a:solidFill>
                  <a:srgbClr val="FF3300"/>
                </a:solidFill>
              </a:rPr>
              <a:t> </a:t>
            </a:r>
            <a:r>
              <a:rPr lang="en-US" sz="3200" dirty="0" err="1">
                <a:solidFill>
                  <a:srgbClr val="FF3300"/>
                </a:solidFill>
              </a:rPr>
              <a:t>đồ</a:t>
            </a:r>
            <a:r>
              <a:rPr lang="en-US" sz="3200" dirty="0">
                <a:solidFill>
                  <a:srgbClr val="FF3300"/>
                </a:solidFill>
              </a:rPr>
              <a:t> </a:t>
            </a:r>
            <a:r>
              <a:rPr lang="en-US" sz="3200" dirty="0" err="1">
                <a:solidFill>
                  <a:srgbClr val="FF3300"/>
                </a:solidFill>
              </a:rPr>
              <a:t>mạch</a:t>
            </a:r>
            <a:r>
              <a:rPr lang="en-US" sz="3200" dirty="0">
                <a:solidFill>
                  <a:srgbClr val="FF3300"/>
                </a:solidFill>
              </a:rPr>
              <a:t> </a:t>
            </a:r>
          </a:p>
          <a:p>
            <a:pPr eaLnBrk="1" hangingPunct="1"/>
            <a:r>
              <a:rPr lang="en-US" sz="3200" dirty="0">
                <a:solidFill>
                  <a:srgbClr val="FF3300"/>
                </a:solidFill>
              </a:rPr>
              <a:t>         - </a:t>
            </a:r>
            <a:r>
              <a:rPr lang="en-US" sz="3200" dirty="0" err="1">
                <a:solidFill>
                  <a:srgbClr val="FF3300"/>
                </a:solidFill>
              </a:rPr>
              <a:t>giản</a:t>
            </a:r>
            <a:r>
              <a:rPr lang="en-US" sz="3200" dirty="0">
                <a:solidFill>
                  <a:srgbClr val="FF3300"/>
                </a:solidFill>
              </a:rPr>
              <a:t> </a:t>
            </a:r>
            <a:r>
              <a:rPr lang="en-US" sz="3200" dirty="0" err="1">
                <a:solidFill>
                  <a:srgbClr val="FF3300"/>
                </a:solidFill>
              </a:rPr>
              <a:t>đồ</a:t>
            </a:r>
            <a:r>
              <a:rPr lang="en-US" sz="3200" dirty="0">
                <a:solidFill>
                  <a:srgbClr val="FF3300"/>
                </a:solidFill>
              </a:rPr>
              <a:t> </a:t>
            </a:r>
            <a:r>
              <a:rPr lang="en-US" sz="3200" dirty="0" err="1">
                <a:solidFill>
                  <a:srgbClr val="FF3300"/>
                </a:solidFill>
              </a:rPr>
              <a:t>thời</a:t>
            </a:r>
            <a:r>
              <a:rPr lang="en-US" sz="3200" dirty="0">
                <a:solidFill>
                  <a:srgbClr val="FF3300"/>
                </a:solidFill>
              </a:rPr>
              <a:t> </a:t>
            </a:r>
            <a:r>
              <a:rPr lang="en-US" sz="3200" dirty="0" err="1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2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graphicFrame>
        <p:nvGraphicFramePr>
          <p:cNvPr id="1843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3342723"/>
              </p:ext>
            </p:extLst>
          </p:nvPr>
        </p:nvGraphicFramePr>
        <p:xfrm>
          <a:off x="4953000" y="169460"/>
          <a:ext cx="4191000" cy="670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4" name="Visio" r:id="rId4" imgW="2647188" imgH="5190439" progId="Visio.Drawing.11">
                  <p:embed/>
                </p:oleObj>
              </mc:Choice>
              <mc:Fallback>
                <p:oleObj name="Visio" r:id="rId4" imgW="2647188" imgH="5190439" progId="Visio.Drawing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169460"/>
                        <a:ext cx="4191000" cy="670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685800" y="533400"/>
            <a:ext cx="8153400" cy="89566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b. Nguyên lý làm việc:</a:t>
            </a:r>
          </a:p>
          <a:p>
            <a:pPr>
              <a:defRPr/>
            </a:pPr>
            <a:endParaRPr lang="vi-VN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Biến áp nguồn giảm điện áp 220</a:t>
            </a:r>
            <a:r>
              <a:rPr lang="en-US" sz="3200" baseline="30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AC xuống trị số thích hợp V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>
              <a:buFontTx/>
              <a:buChar char="-"/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-Khi tại A có nửa chu kỳ dương (+) thì diode D phân cực thuận nên dẫn điện, dòng điện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(I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=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qua R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cũng biến thiên hình sin, là nửa chu kỳ dương và cho ra điện áp trên tải cũng là nửa chu ky dương gần bằng tại A.</a:t>
            </a: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vi-VN" sz="320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	</a:t>
            </a:r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457200" y="457200"/>
            <a:ext cx="8229600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en-US" sz="320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 điểm A có nửa chu kỳ âm (-) thì diode D phân cực ngược nên không dẫn điện, lúc đó không có dòng qua diode nên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= 0.</a:t>
            </a:r>
          </a:p>
          <a:p>
            <a:pPr marL="457200" indent="-457200">
              <a:buFontTx/>
              <a:buChar char="-"/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Như vậy: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Dòng điện qua tải 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và điện áp trên tải V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chỉ còn lại có nửa chu kỳ dương, do đó mạch điện được gọi là mạch chỉnh lưu điện bán kỳ (nửa chu kỳ).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3" name="Rectangle 2"/>
          <p:cNvSpPr/>
          <p:nvPr/>
        </p:nvSpPr>
        <p:spPr>
          <a:xfrm>
            <a:off x="914400" y="457200"/>
            <a:ext cx="76962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c. Khảo sát mạch điện thực tế:</a:t>
            </a: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điện áp ngõ vào biến áp 220 v</a:t>
            </a: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điện áp ngõ ra biến áp 12 v</a:t>
            </a:r>
          </a:p>
          <a:p>
            <a:pPr>
              <a:defRPr/>
            </a:pP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 áp sau khi chỉnh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</a:p>
          <a:p>
            <a:pPr>
              <a:defRPr/>
            </a:pPr>
            <a:endParaRPr lang="en-US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Nhận xét Điện áp sau chỉnh lưu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 điện áp một chiều ngõ ra là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1/2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 áp xoay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chiều đặt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vào mạch chỉnh lưu.</a:t>
            </a:r>
          </a:p>
          <a:p>
            <a:pPr marL="457200" indent="-457200">
              <a:buFontTx/>
              <a:buChar char="-"/>
              <a:defRPr/>
            </a:pPr>
            <a:endParaRPr lang="en-US" sz="32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099" y="1219200"/>
            <a:ext cx="8121650" cy="4714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228600" y="2005013"/>
            <a:ext cx="8077200" cy="4167187"/>
          </a:xfrm>
        </p:spPr>
        <p:txBody>
          <a:bodyPr/>
          <a:lstStyle/>
          <a:p>
            <a:pPr marL="0" indent="0">
              <a:buFontTx/>
              <a:buNone/>
            </a:pPr>
            <a:endParaRPr lang="vi-VN" sz="1400" dirty="0" smtClean="0"/>
          </a:p>
        </p:txBody>
      </p:sp>
      <p:sp>
        <p:nvSpPr>
          <p:cNvPr id="6" name="Isosceles Triangle 5"/>
          <p:cNvSpPr/>
          <p:nvPr/>
        </p:nvSpPr>
        <p:spPr>
          <a:xfrm>
            <a:off x="1371600" y="3298825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00" y="327660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2133600" y="3276600"/>
            <a:ext cx="304800" cy="384175"/>
            <a:chOff x="2133600" y="2590800"/>
            <a:chExt cx="304800" cy="384466"/>
          </a:xfrm>
        </p:grpSpPr>
        <p:sp>
          <p:nvSpPr>
            <p:cNvPr id="15" name="Isosceles Triangle 14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51" name="Group 16"/>
          <p:cNvGrpSpPr>
            <a:grpSpLocks/>
          </p:cNvGrpSpPr>
          <p:nvPr/>
        </p:nvGrpSpPr>
        <p:grpSpPr bwMode="auto">
          <a:xfrm>
            <a:off x="1371600" y="4724400"/>
            <a:ext cx="304800" cy="384175"/>
            <a:chOff x="2133600" y="2590800"/>
            <a:chExt cx="304800" cy="384466"/>
          </a:xfrm>
        </p:grpSpPr>
        <p:sp>
          <p:nvSpPr>
            <p:cNvPr id="18" name="Isosceles Triangle 17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3200400" y="3200400"/>
            <a:ext cx="152400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Isosceles Triangle 25"/>
          <p:cNvSpPr/>
          <p:nvPr/>
        </p:nvSpPr>
        <p:spPr>
          <a:xfrm rot="10800000">
            <a:off x="3165475" y="4708525"/>
            <a:ext cx="228600" cy="35560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3165475" y="5086350"/>
            <a:ext cx="22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3276600" y="24384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3" idx="2"/>
            <a:endCxn id="26" idx="3"/>
          </p:cNvCxnSpPr>
          <p:nvPr/>
        </p:nvCxnSpPr>
        <p:spPr>
          <a:xfrm>
            <a:off x="3276600" y="3810000"/>
            <a:ext cx="3175" cy="898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276600" y="5086350"/>
            <a:ext cx="4763" cy="8572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460750" y="48006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429000" y="49530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3" idx="0"/>
            <a:endCxn id="6" idx="3"/>
          </p:cNvCxnSpPr>
          <p:nvPr/>
        </p:nvCxnSpPr>
        <p:spPr>
          <a:xfrm flipV="1">
            <a:off x="1524000" y="3660775"/>
            <a:ext cx="0" cy="187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4" idx="4"/>
          </p:cNvCxnSpPr>
          <p:nvPr/>
        </p:nvCxnSpPr>
        <p:spPr>
          <a:xfrm flipH="1" flipV="1">
            <a:off x="2281238" y="4456113"/>
            <a:ext cx="4762" cy="266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2286000" y="2438400"/>
            <a:ext cx="0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21" idx="3"/>
          </p:cNvCxnSpPr>
          <p:nvPr/>
        </p:nvCxnSpPr>
        <p:spPr>
          <a:xfrm>
            <a:off x="2286000" y="5108575"/>
            <a:ext cx="0" cy="835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09600" y="38862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rc 65"/>
          <p:cNvSpPr/>
          <p:nvPr/>
        </p:nvSpPr>
        <p:spPr>
          <a:xfrm>
            <a:off x="1447800" y="4313238"/>
            <a:ext cx="152400" cy="212725"/>
          </a:xfrm>
          <a:prstGeom prst="arc">
            <a:avLst>
              <a:gd name="adj1" fmla="val 10639724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68" name="Straight Connector 67"/>
          <p:cNvCxnSpPr/>
          <p:nvPr/>
        </p:nvCxnSpPr>
        <p:spPr>
          <a:xfrm>
            <a:off x="1587500" y="4419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20713" y="44196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236788" y="4379913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3" name="Oval 42"/>
          <p:cNvSpPr/>
          <p:nvPr/>
        </p:nvSpPr>
        <p:spPr>
          <a:xfrm>
            <a:off x="1479550" y="38481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Oval 43"/>
          <p:cNvSpPr/>
          <p:nvPr/>
        </p:nvSpPr>
        <p:spPr>
          <a:xfrm>
            <a:off x="2228850" y="24003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565150" y="384333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65150" y="438308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508000" y="4025900"/>
            <a:ext cx="114300" cy="152400"/>
          </a:xfrm>
          <a:custGeom>
            <a:avLst/>
            <a:gdLst>
              <a:gd name="connsiteX0" fmla="*/ 0 w 114300"/>
              <a:gd name="connsiteY0" fmla="*/ 146061 h 152411"/>
              <a:gd name="connsiteX1" fmla="*/ 57150 w 114300"/>
              <a:gd name="connsiteY1" fmla="*/ 11 h 152411"/>
              <a:gd name="connsiteX2" fmla="*/ 114300 w 114300"/>
              <a:gd name="connsiteY2" fmla="*/ 152411 h 152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4300" h="152411">
                <a:moveTo>
                  <a:pt x="0" y="146061"/>
                </a:moveTo>
                <a:cubicBezTo>
                  <a:pt x="19050" y="72507"/>
                  <a:pt x="38100" y="-1047"/>
                  <a:pt x="57150" y="11"/>
                </a:cubicBezTo>
                <a:cubicBezTo>
                  <a:pt x="76200" y="1069"/>
                  <a:pt x="95250" y="76740"/>
                  <a:pt x="114300" y="152411"/>
                </a:cubicBezTo>
              </a:path>
            </a:pathLst>
          </a:cu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914400" y="3325813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D1</a:t>
            </a:r>
          </a:p>
        </p:txBody>
      </p:sp>
      <p:sp>
        <p:nvSpPr>
          <p:cNvPr id="6177" name="TextBox 57"/>
          <p:cNvSpPr txBox="1">
            <a:spLocks noChangeArrowheads="1"/>
          </p:cNvSpPr>
          <p:nvPr/>
        </p:nvSpPr>
        <p:spPr bwMode="auto">
          <a:xfrm>
            <a:off x="2514600" y="3319463"/>
            <a:ext cx="444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D2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514600" y="4746625"/>
            <a:ext cx="44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/>
              <a:t>D3</a:t>
            </a:r>
          </a:p>
        </p:txBody>
      </p:sp>
      <p:sp>
        <p:nvSpPr>
          <p:cNvPr id="6179" name="TextBox 60"/>
          <p:cNvSpPr txBox="1">
            <a:spLocks noChangeArrowheads="1"/>
          </p:cNvSpPr>
          <p:nvPr/>
        </p:nvSpPr>
        <p:spPr bwMode="auto">
          <a:xfrm>
            <a:off x="914400" y="4759325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D4</a:t>
            </a:r>
          </a:p>
        </p:txBody>
      </p:sp>
      <p:sp>
        <p:nvSpPr>
          <p:cNvPr id="6180" name="TextBox 61"/>
          <p:cNvSpPr txBox="1">
            <a:spLocks noChangeArrowheads="1"/>
          </p:cNvSpPr>
          <p:nvPr/>
        </p:nvSpPr>
        <p:spPr bwMode="auto">
          <a:xfrm>
            <a:off x="3429000" y="3328988"/>
            <a:ext cx="387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/>
              <a:t>Rt</a:t>
            </a:r>
          </a:p>
        </p:txBody>
      </p:sp>
      <p:sp>
        <p:nvSpPr>
          <p:cNvPr id="6181" name="TextBox 63"/>
          <p:cNvSpPr txBox="1">
            <a:spLocks noChangeArrowheads="1"/>
          </p:cNvSpPr>
          <p:nvPr/>
        </p:nvSpPr>
        <p:spPr bwMode="auto">
          <a:xfrm>
            <a:off x="3505200" y="4354513"/>
            <a:ext cx="519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Led</a:t>
            </a:r>
          </a:p>
        </p:txBody>
      </p: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674688" y="3924300"/>
            <a:ext cx="92075" cy="101600"/>
            <a:chOff x="673894" y="3924300"/>
            <a:chExt cx="92869" cy="101589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718727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5" name="Straight Connector 34"/>
          <p:cNvCxnSpPr/>
          <p:nvPr/>
        </p:nvCxnSpPr>
        <p:spPr>
          <a:xfrm>
            <a:off x="668338" y="4354513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6" name="Group 73"/>
          <p:cNvGrpSpPr>
            <a:grpSpLocks/>
          </p:cNvGrpSpPr>
          <p:nvPr/>
        </p:nvGrpSpPr>
        <p:grpSpPr bwMode="auto">
          <a:xfrm>
            <a:off x="5486400" y="1828800"/>
            <a:ext cx="2743200" cy="1039813"/>
            <a:chOff x="3886200" y="1828800"/>
            <a:chExt cx="2743200" cy="1039885"/>
          </a:xfrm>
        </p:grpSpPr>
        <p:cxnSp>
          <p:nvCxnSpPr>
            <p:cNvPr id="65" name="Straight Arrow Connector 64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3886200" y="2347949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87" name="Group 75"/>
          <p:cNvGrpSpPr>
            <a:grpSpLocks/>
          </p:cNvGrpSpPr>
          <p:nvPr/>
        </p:nvGrpSpPr>
        <p:grpSpPr bwMode="auto">
          <a:xfrm>
            <a:off x="5486400" y="2998788"/>
            <a:ext cx="2743200" cy="1039812"/>
            <a:chOff x="3886200" y="1828800"/>
            <a:chExt cx="2743200" cy="1039885"/>
          </a:xfrm>
        </p:grpSpPr>
        <p:cxnSp>
          <p:nvCxnSpPr>
            <p:cNvPr id="77" name="Straight Arrow Connector 76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3886200" y="2347948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Freeform 79"/>
          <p:cNvSpPr/>
          <p:nvPr/>
        </p:nvSpPr>
        <p:spPr>
          <a:xfrm>
            <a:off x="5713413" y="2005013"/>
            <a:ext cx="715962" cy="650875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1" name="Freeform 80"/>
          <p:cNvSpPr/>
          <p:nvPr/>
        </p:nvSpPr>
        <p:spPr>
          <a:xfrm>
            <a:off x="6438900" y="2009775"/>
            <a:ext cx="715963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5" name="Freeform 84"/>
          <p:cNvSpPr/>
          <p:nvPr/>
        </p:nvSpPr>
        <p:spPr>
          <a:xfrm>
            <a:off x="572770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2" name="Freeform 91"/>
          <p:cNvSpPr/>
          <p:nvPr/>
        </p:nvSpPr>
        <p:spPr>
          <a:xfrm>
            <a:off x="643255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3" name="Freeform 92"/>
          <p:cNvSpPr/>
          <p:nvPr/>
        </p:nvSpPr>
        <p:spPr>
          <a:xfrm>
            <a:off x="678815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4" name="Freeform 93"/>
          <p:cNvSpPr/>
          <p:nvPr/>
        </p:nvSpPr>
        <p:spPr>
          <a:xfrm>
            <a:off x="60706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607060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6465888" y="2590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797675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148513" y="18430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500938" y="18415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869238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reeform 85"/>
          <p:cNvSpPr/>
          <p:nvPr/>
        </p:nvSpPr>
        <p:spPr>
          <a:xfrm>
            <a:off x="7148513" y="2022475"/>
            <a:ext cx="717550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7" name="Freeform 86"/>
          <p:cNvSpPr/>
          <p:nvPr/>
        </p:nvSpPr>
        <p:spPr>
          <a:xfrm>
            <a:off x="71501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8" name="Freeform 87"/>
          <p:cNvSpPr/>
          <p:nvPr/>
        </p:nvSpPr>
        <p:spPr>
          <a:xfrm>
            <a:off x="7513638" y="3135313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0" name="Oval 89"/>
          <p:cNvSpPr/>
          <p:nvPr/>
        </p:nvSpPr>
        <p:spPr>
          <a:xfrm>
            <a:off x="2243138" y="59055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5756275" y="3181350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dirty="0"/>
              <a:t>D1</a:t>
            </a:r>
          </a:p>
          <a:p>
            <a:r>
              <a:rPr lang="en-US" sz="1000" dirty="0"/>
              <a:t>D3</a:t>
            </a:r>
          </a:p>
        </p:txBody>
      </p:sp>
      <p:sp>
        <p:nvSpPr>
          <p:cNvPr id="6205" name="TextBox 94"/>
          <p:cNvSpPr txBox="1">
            <a:spLocks noChangeArrowheads="1"/>
          </p:cNvSpPr>
          <p:nvPr/>
        </p:nvSpPr>
        <p:spPr bwMode="auto">
          <a:xfrm>
            <a:off x="7173913" y="3189288"/>
            <a:ext cx="328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D1</a:t>
            </a:r>
          </a:p>
          <a:p>
            <a:r>
              <a:rPr lang="en-US" sz="1000"/>
              <a:t>D3</a:t>
            </a:r>
          </a:p>
        </p:txBody>
      </p:sp>
      <p:sp>
        <p:nvSpPr>
          <p:cNvPr id="6206" name="TextBox 95"/>
          <p:cNvSpPr txBox="1">
            <a:spLocks noChangeArrowheads="1"/>
          </p:cNvSpPr>
          <p:nvPr/>
        </p:nvSpPr>
        <p:spPr bwMode="auto">
          <a:xfrm>
            <a:off x="6465888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D1</a:t>
            </a:r>
          </a:p>
          <a:p>
            <a:r>
              <a:rPr lang="en-US" sz="1000"/>
              <a:t>D3</a:t>
            </a:r>
          </a:p>
        </p:txBody>
      </p:sp>
      <p:sp>
        <p:nvSpPr>
          <p:cNvPr id="6207" name="TextBox 96"/>
          <p:cNvSpPr txBox="1">
            <a:spLocks noChangeArrowheads="1"/>
          </p:cNvSpPr>
          <p:nvPr/>
        </p:nvSpPr>
        <p:spPr bwMode="auto">
          <a:xfrm>
            <a:off x="6081713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D2</a:t>
            </a:r>
          </a:p>
          <a:p>
            <a:r>
              <a:rPr lang="en-US" sz="1000"/>
              <a:t>D4</a:t>
            </a:r>
          </a:p>
        </p:txBody>
      </p:sp>
      <p:sp>
        <p:nvSpPr>
          <p:cNvPr id="6208" name="TextBox 97"/>
          <p:cNvSpPr txBox="1">
            <a:spLocks noChangeArrowheads="1"/>
          </p:cNvSpPr>
          <p:nvPr/>
        </p:nvSpPr>
        <p:spPr bwMode="auto">
          <a:xfrm>
            <a:off x="7529513" y="3181350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D2</a:t>
            </a:r>
          </a:p>
          <a:p>
            <a:r>
              <a:rPr lang="en-US" sz="1000"/>
              <a:t>D4</a:t>
            </a:r>
          </a:p>
        </p:txBody>
      </p:sp>
      <p:sp>
        <p:nvSpPr>
          <p:cNvPr id="6209" name="TextBox 98"/>
          <p:cNvSpPr txBox="1">
            <a:spLocks noChangeArrowheads="1"/>
          </p:cNvSpPr>
          <p:nvPr/>
        </p:nvSpPr>
        <p:spPr bwMode="auto">
          <a:xfrm>
            <a:off x="6823075" y="3189288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/>
              <a:t>D2</a:t>
            </a:r>
          </a:p>
          <a:p>
            <a:r>
              <a:rPr lang="en-US" sz="1000"/>
              <a:t>D4</a:t>
            </a:r>
          </a:p>
        </p:txBody>
      </p:sp>
      <p:grpSp>
        <p:nvGrpSpPr>
          <p:cNvPr id="6210" name="Group 88"/>
          <p:cNvGrpSpPr>
            <a:grpSpLocks/>
          </p:cNvGrpSpPr>
          <p:nvPr/>
        </p:nvGrpSpPr>
        <p:grpSpPr bwMode="auto">
          <a:xfrm>
            <a:off x="3536950" y="2413000"/>
            <a:ext cx="93663" cy="101600"/>
            <a:chOff x="673894" y="3924300"/>
            <a:chExt cx="92869" cy="101589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1" name="Straight Connector 100"/>
          <p:cNvCxnSpPr/>
          <p:nvPr/>
        </p:nvCxnSpPr>
        <p:spPr>
          <a:xfrm>
            <a:off x="3443288" y="5905500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2300288" y="5943600"/>
            <a:ext cx="993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lbow Connector 103"/>
          <p:cNvCxnSpPr>
            <a:endCxn id="44" idx="4"/>
          </p:cNvCxnSpPr>
          <p:nvPr/>
        </p:nvCxnSpPr>
        <p:spPr>
          <a:xfrm rot="5400000" flipH="1" flipV="1">
            <a:off x="1498600" y="2501900"/>
            <a:ext cx="800100" cy="749300"/>
          </a:xfrm>
          <a:prstGeom prst="bentConnector3">
            <a:avLst>
              <a:gd name="adj1" fmla="val 10485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2273300" y="2436813"/>
            <a:ext cx="10033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stCxn id="18" idx="0"/>
            <a:endCxn id="43" idx="4"/>
          </p:cNvCxnSpPr>
          <p:nvPr/>
        </p:nvCxnSpPr>
        <p:spPr>
          <a:xfrm flipH="1" flipV="1">
            <a:off x="1524000" y="3924300"/>
            <a:ext cx="0" cy="822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 flipV="1">
            <a:off x="2281238" y="3654425"/>
            <a:ext cx="0" cy="7683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18" idx="3"/>
            <a:endCxn id="90" idx="4"/>
          </p:cNvCxnSpPr>
          <p:nvPr/>
        </p:nvCxnSpPr>
        <p:spPr>
          <a:xfrm rot="16200000" flipH="1">
            <a:off x="1469231" y="5163344"/>
            <a:ext cx="873125" cy="763588"/>
          </a:xfrm>
          <a:prstGeom prst="bentConnector3">
            <a:avLst>
              <a:gd name="adj1" fmla="val 957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727075" y="228601"/>
            <a:ext cx="76549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2 - </a:t>
            </a:r>
            <a:r>
              <a:rPr lang="en-US" sz="3200" b="1" dirty="0" err="1" smtClean="0">
                <a:solidFill>
                  <a:srgbClr val="00CC00"/>
                </a:solidFill>
              </a:rPr>
              <a:t>Mạch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chỉnh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lưu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kỳ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duøng</a:t>
            </a:r>
            <a:r>
              <a:rPr lang="en-US" sz="3200" b="1" dirty="0" smtClean="0">
                <a:solidFill>
                  <a:srgbClr val="00CC00"/>
                </a:solidFill>
              </a:rPr>
              <a:t> 4 diode:</a:t>
            </a:r>
          </a:p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    </a:t>
            </a:r>
            <a:r>
              <a:rPr lang="en-US" sz="2400" b="1" dirty="0" smtClean="0">
                <a:solidFill>
                  <a:srgbClr val="00CC00"/>
                </a:solidFill>
              </a:rPr>
              <a:t>a – </a:t>
            </a:r>
            <a:r>
              <a:rPr lang="en-US" sz="2400" b="1" dirty="0" err="1" smtClean="0">
                <a:solidFill>
                  <a:srgbClr val="00CC00"/>
                </a:solidFill>
              </a:rPr>
              <a:t>Sơ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mạch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điện</a:t>
            </a:r>
            <a:r>
              <a:rPr lang="en-US" sz="2400" b="1" dirty="0" smtClean="0">
                <a:solidFill>
                  <a:srgbClr val="00CC00"/>
                </a:solidFill>
              </a:rPr>
              <a:t> - </a:t>
            </a:r>
            <a:r>
              <a:rPr lang="en-US" sz="2400" b="1" dirty="0" err="1" smtClean="0">
                <a:solidFill>
                  <a:srgbClr val="00CC00"/>
                </a:solidFill>
              </a:rPr>
              <a:t>giản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thời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gian</a:t>
            </a:r>
            <a:r>
              <a:rPr lang="en-US" sz="2400" b="1" dirty="0" smtClean="0">
                <a:solidFill>
                  <a:srgbClr val="00CC00"/>
                </a:solidFill>
              </a:rPr>
              <a:t>: </a:t>
            </a:r>
            <a:endParaRPr lang="en-US" sz="2400" b="1" dirty="0">
              <a:solidFill>
                <a:srgbClr val="00CC00"/>
              </a:solidFill>
            </a:endParaRPr>
          </a:p>
        </p:txBody>
      </p:sp>
      <p:sp>
        <p:nvSpPr>
          <p:cNvPr id="96" name="Isosceles Triangle 95"/>
          <p:cNvSpPr/>
          <p:nvPr/>
        </p:nvSpPr>
        <p:spPr>
          <a:xfrm>
            <a:off x="2126562" y="4745248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97" name="Straight Connector 96"/>
          <p:cNvCxnSpPr/>
          <p:nvPr/>
        </p:nvCxnSpPr>
        <p:spPr>
          <a:xfrm>
            <a:off x="2120900" y="4732308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34369" y="3503613"/>
            <a:ext cx="387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A</a:t>
            </a:r>
            <a:endParaRPr lang="vi-VN"/>
          </a:p>
        </p:txBody>
      </p:sp>
      <p:sp>
        <p:nvSpPr>
          <p:cNvPr id="8" name="TextBox 7"/>
          <p:cNvSpPr txBox="1"/>
          <p:nvPr/>
        </p:nvSpPr>
        <p:spPr>
          <a:xfrm rot="10800000" flipV="1">
            <a:off x="253708" y="4346576"/>
            <a:ext cx="308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B</a:t>
            </a:r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5078809" y="1656834"/>
            <a:ext cx="815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Vac</a:t>
            </a:r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 rot="10800000" flipV="1">
            <a:off x="5067297" y="2749618"/>
            <a:ext cx="688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Vdc</a:t>
            </a:r>
            <a:endParaRPr lang="vi-VN"/>
          </a:p>
        </p:txBody>
      </p:sp>
      <p:sp>
        <p:nvSpPr>
          <p:cNvPr id="13" name="TextBox 12"/>
          <p:cNvSpPr txBox="1"/>
          <p:nvPr/>
        </p:nvSpPr>
        <p:spPr>
          <a:xfrm>
            <a:off x="8229600" y="2005013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</a:t>
            </a:r>
            <a:endParaRPr lang="vi-VN"/>
          </a:p>
        </p:txBody>
      </p:sp>
      <p:sp>
        <p:nvSpPr>
          <p:cNvPr id="14" name="TextBox 13"/>
          <p:cNvSpPr txBox="1"/>
          <p:nvPr/>
        </p:nvSpPr>
        <p:spPr>
          <a:xfrm>
            <a:off x="8229600" y="3189288"/>
            <a:ext cx="304800" cy="380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1539185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7" presetClass="emph" presetSubtype="2" accel="6667" decel="2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30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1" presetID="2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500"/>
                            </p:stCondLst>
                            <p:childTnLst>
                              <p:par>
                                <p:cTn id="93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000"/>
                            </p:stCondLst>
                            <p:childTnLst>
                              <p:par>
                                <p:cTn id="99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500"/>
                            </p:stCondLst>
                            <p:childTnLst>
                              <p:par>
                                <p:cTn id="103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000"/>
                            </p:stCondLst>
                            <p:childTnLst>
                              <p:par>
                                <p:cTn id="10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1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19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3" grpId="0" animBg="1"/>
      <p:bldP spid="26" grpId="0" animBg="1"/>
      <p:bldP spid="9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533400" y="762000"/>
            <a:ext cx="81534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 </a:t>
            </a:r>
            <a:r>
              <a:rPr lang="vi-VN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iện gồm:Biến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nguồn, 4diode, R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t+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Led</a:t>
            </a:r>
          </a:p>
          <a:p>
            <a:pPr>
              <a:defRPr/>
            </a:pP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 tại A có nửa chu kỳ dương thì diode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1,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phân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cực thuân nên dẫn điện và cho ra dòng điện trên tải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tăng theo nửa chu kỳ dương và điện áp đặt trên tải là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Lúc đó tại B có điện áp âm hơn A, diode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D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phân cực ngược nên ngưng dẫn.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6" name="Rectangle 2"/>
          <p:cNvSpPr>
            <a:spLocks noChangeArrowheads="1"/>
          </p:cNvSpPr>
          <p:nvPr/>
        </p:nvSpPr>
        <p:spPr bwMode="auto">
          <a:xfrm>
            <a:off x="838200" y="76200"/>
            <a:ext cx="49482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b. Nguyên lý làm việc: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099" y="1219200"/>
            <a:ext cx="8121650" cy="4714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228600" y="2005013"/>
            <a:ext cx="8077200" cy="4167187"/>
          </a:xfrm>
        </p:spPr>
        <p:txBody>
          <a:bodyPr/>
          <a:lstStyle/>
          <a:p>
            <a:pPr marL="0" indent="0">
              <a:buFontTx/>
              <a:buNone/>
            </a:pPr>
            <a:endParaRPr lang="vi-VN" sz="1400" dirty="0" smtClean="0"/>
          </a:p>
        </p:txBody>
      </p:sp>
      <p:sp>
        <p:nvSpPr>
          <p:cNvPr id="6" name="Isosceles Triangle 5"/>
          <p:cNvSpPr/>
          <p:nvPr/>
        </p:nvSpPr>
        <p:spPr>
          <a:xfrm>
            <a:off x="1371600" y="3298825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00" y="327660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3200400" y="3200400"/>
            <a:ext cx="152400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3165475" y="4708525"/>
            <a:ext cx="228600" cy="35560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3165475" y="5086350"/>
            <a:ext cx="22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3276600" y="24384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3" idx="2"/>
            <a:endCxn id="26" idx="3"/>
          </p:cNvCxnSpPr>
          <p:nvPr/>
        </p:nvCxnSpPr>
        <p:spPr>
          <a:xfrm>
            <a:off x="3276600" y="3810000"/>
            <a:ext cx="3175" cy="898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276600" y="5086350"/>
            <a:ext cx="4763" cy="8572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460750" y="48006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429000" y="49530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3" idx="0"/>
            <a:endCxn id="6" idx="3"/>
          </p:cNvCxnSpPr>
          <p:nvPr/>
        </p:nvCxnSpPr>
        <p:spPr>
          <a:xfrm flipV="1">
            <a:off x="1524000" y="3660775"/>
            <a:ext cx="0" cy="187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4" idx="4"/>
          </p:cNvCxnSpPr>
          <p:nvPr/>
        </p:nvCxnSpPr>
        <p:spPr>
          <a:xfrm flipH="1" flipV="1">
            <a:off x="2281238" y="4456113"/>
            <a:ext cx="4762" cy="266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2286000" y="2438400"/>
            <a:ext cx="0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2286000" y="5108575"/>
            <a:ext cx="0" cy="835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09600" y="38862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rc 65"/>
          <p:cNvSpPr/>
          <p:nvPr/>
        </p:nvSpPr>
        <p:spPr>
          <a:xfrm>
            <a:off x="1447800" y="4313238"/>
            <a:ext cx="152400" cy="212725"/>
          </a:xfrm>
          <a:prstGeom prst="arc">
            <a:avLst>
              <a:gd name="adj1" fmla="val 10639724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1587500" y="4419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20713" y="44196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236788" y="4379913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1479550" y="38481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2228850" y="24003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565150" y="384333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8" name="Oval 47"/>
          <p:cNvSpPr/>
          <p:nvPr/>
        </p:nvSpPr>
        <p:spPr>
          <a:xfrm>
            <a:off x="565150" y="438308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627063" y="4167188"/>
            <a:ext cx="100012" cy="138112"/>
          </a:xfrm>
          <a:custGeom>
            <a:avLst/>
            <a:gdLst>
              <a:gd name="connsiteX0" fmla="*/ 0 w 100013"/>
              <a:gd name="connsiteY0" fmla="*/ 0 h 138177"/>
              <a:gd name="connsiteX1" fmla="*/ 47625 w 100013"/>
              <a:gd name="connsiteY1" fmla="*/ 138112 h 138177"/>
              <a:gd name="connsiteX2" fmla="*/ 100013 w 100013"/>
              <a:gd name="connsiteY2" fmla="*/ 14287 h 138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13" h="138177">
                <a:moveTo>
                  <a:pt x="0" y="0"/>
                </a:moveTo>
                <a:cubicBezTo>
                  <a:pt x="15478" y="67865"/>
                  <a:pt x="30956" y="135731"/>
                  <a:pt x="47625" y="138112"/>
                </a:cubicBezTo>
                <a:cubicBezTo>
                  <a:pt x="64294" y="140493"/>
                  <a:pt x="82153" y="77390"/>
                  <a:pt x="100013" y="14287"/>
                </a:cubicBezTo>
              </a:path>
            </a:pathLst>
          </a:cu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914400" y="3325813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>
                <a:solidFill>
                  <a:srgbClr val="000000"/>
                </a:solidFill>
              </a:rPr>
              <a:t>D1</a:t>
            </a:r>
          </a:p>
        </p:txBody>
      </p:sp>
      <p:sp>
        <p:nvSpPr>
          <p:cNvPr id="6177" name="TextBox 57"/>
          <p:cNvSpPr txBox="1">
            <a:spLocks noChangeArrowheads="1"/>
          </p:cNvSpPr>
          <p:nvPr/>
        </p:nvSpPr>
        <p:spPr bwMode="auto">
          <a:xfrm>
            <a:off x="2514600" y="3319463"/>
            <a:ext cx="444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>
                <a:solidFill>
                  <a:srgbClr val="000000"/>
                </a:solidFill>
              </a:rPr>
              <a:t>D2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514600" y="4746625"/>
            <a:ext cx="44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179" name="TextBox 60"/>
          <p:cNvSpPr txBox="1">
            <a:spLocks noChangeArrowheads="1"/>
          </p:cNvSpPr>
          <p:nvPr/>
        </p:nvSpPr>
        <p:spPr bwMode="auto">
          <a:xfrm>
            <a:off x="914400" y="4759325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dirty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180" name="TextBox 61"/>
          <p:cNvSpPr txBox="1">
            <a:spLocks noChangeArrowheads="1"/>
          </p:cNvSpPr>
          <p:nvPr/>
        </p:nvSpPr>
        <p:spPr bwMode="auto">
          <a:xfrm>
            <a:off x="3429000" y="3328988"/>
            <a:ext cx="387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000000"/>
                </a:solidFill>
              </a:rPr>
              <a:t>Rt</a:t>
            </a:r>
          </a:p>
        </p:txBody>
      </p:sp>
      <p:sp>
        <p:nvSpPr>
          <p:cNvPr id="6181" name="TextBox 63"/>
          <p:cNvSpPr txBox="1">
            <a:spLocks noChangeArrowheads="1"/>
          </p:cNvSpPr>
          <p:nvPr/>
        </p:nvSpPr>
        <p:spPr bwMode="auto">
          <a:xfrm>
            <a:off x="3505200" y="4354513"/>
            <a:ext cx="519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Led</a:t>
            </a:r>
          </a:p>
        </p:txBody>
      </p:sp>
      <p:grpSp>
        <p:nvGrpSpPr>
          <p:cNvPr id="6184" name="Group 66"/>
          <p:cNvGrpSpPr>
            <a:grpSpLocks/>
          </p:cNvGrpSpPr>
          <p:nvPr/>
        </p:nvGrpSpPr>
        <p:grpSpPr bwMode="auto">
          <a:xfrm>
            <a:off x="838200" y="4267200"/>
            <a:ext cx="93663" cy="101600"/>
            <a:chOff x="673894" y="3924300"/>
            <a:chExt cx="92869" cy="101589"/>
          </a:xfrm>
        </p:grpSpPr>
        <p:cxnSp>
          <p:nvCxnSpPr>
            <p:cNvPr id="69" name="Straight Connector 68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70"/>
          <p:cNvCxnSpPr/>
          <p:nvPr/>
        </p:nvCxnSpPr>
        <p:spPr>
          <a:xfrm>
            <a:off x="841375" y="3975100"/>
            <a:ext cx="92075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6" name="Group 73"/>
          <p:cNvGrpSpPr>
            <a:grpSpLocks/>
          </p:cNvGrpSpPr>
          <p:nvPr/>
        </p:nvGrpSpPr>
        <p:grpSpPr bwMode="auto">
          <a:xfrm>
            <a:off x="5486400" y="1828800"/>
            <a:ext cx="2743200" cy="1039813"/>
            <a:chOff x="3886200" y="1828800"/>
            <a:chExt cx="2743200" cy="1039885"/>
          </a:xfrm>
        </p:grpSpPr>
        <p:cxnSp>
          <p:nvCxnSpPr>
            <p:cNvPr id="65" name="Straight Arrow Connector 64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3886200" y="2347949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87" name="Group 75"/>
          <p:cNvGrpSpPr>
            <a:grpSpLocks/>
          </p:cNvGrpSpPr>
          <p:nvPr/>
        </p:nvGrpSpPr>
        <p:grpSpPr bwMode="auto">
          <a:xfrm>
            <a:off x="5486400" y="2998788"/>
            <a:ext cx="2743200" cy="1039812"/>
            <a:chOff x="3886200" y="1828800"/>
            <a:chExt cx="2743200" cy="1039885"/>
          </a:xfrm>
        </p:grpSpPr>
        <p:cxnSp>
          <p:nvCxnSpPr>
            <p:cNvPr id="77" name="Straight Arrow Connector 76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3886200" y="2347948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Freeform 79"/>
          <p:cNvSpPr/>
          <p:nvPr/>
        </p:nvSpPr>
        <p:spPr>
          <a:xfrm>
            <a:off x="5713413" y="2005013"/>
            <a:ext cx="715962" cy="650875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1" name="Freeform 80"/>
          <p:cNvSpPr/>
          <p:nvPr/>
        </p:nvSpPr>
        <p:spPr>
          <a:xfrm>
            <a:off x="6438900" y="2009775"/>
            <a:ext cx="715963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5" name="Freeform 84"/>
          <p:cNvSpPr/>
          <p:nvPr/>
        </p:nvSpPr>
        <p:spPr>
          <a:xfrm>
            <a:off x="572770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2" name="Freeform 91"/>
          <p:cNvSpPr/>
          <p:nvPr/>
        </p:nvSpPr>
        <p:spPr>
          <a:xfrm>
            <a:off x="643255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3" name="Freeform 92"/>
          <p:cNvSpPr/>
          <p:nvPr/>
        </p:nvSpPr>
        <p:spPr>
          <a:xfrm>
            <a:off x="678815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4" name="Freeform 93"/>
          <p:cNvSpPr/>
          <p:nvPr/>
        </p:nvSpPr>
        <p:spPr>
          <a:xfrm>
            <a:off x="60706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607060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643255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797675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148513" y="18430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500938" y="18415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869238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reeform 85"/>
          <p:cNvSpPr/>
          <p:nvPr/>
        </p:nvSpPr>
        <p:spPr>
          <a:xfrm>
            <a:off x="7148513" y="2022475"/>
            <a:ext cx="717550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7" name="Freeform 86"/>
          <p:cNvSpPr/>
          <p:nvPr/>
        </p:nvSpPr>
        <p:spPr>
          <a:xfrm>
            <a:off x="71501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8" name="Freeform 87"/>
          <p:cNvSpPr/>
          <p:nvPr/>
        </p:nvSpPr>
        <p:spPr>
          <a:xfrm>
            <a:off x="7513638" y="3135313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0" name="Oval 89"/>
          <p:cNvSpPr/>
          <p:nvPr/>
        </p:nvSpPr>
        <p:spPr>
          <a:xfrm>
            <a:off x="2243138" y="59055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5756275" y="3181350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D1</a:t>
            </a:r>
          </a:p>
          <a:p>
            <a:r>
              <a:rPr lang="en-US" sz="100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5" name="TextBox 94"/>
          <p:cNvSpPr txBox="1">
            <a:spLocks noChangeArrowheads="1"/>
          </p:cNvSpPr>
          <p:nvPr/>
        </p:nvSpPr>
        <p:spPr bwMode="auto">
          <a:xfrm>
            <a:off x="7173913" y="3189288"/>
            <a:ext cx="328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D1</a:t>
            </a:r>
          </a:p>
          <a:p>
            <a:r>
              <a:rPr lang="en-US" sz="100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6" name="TextBox 95"/>
          <p:cNvSpPr txBox="1">
            <a:spLocks noChangeArrowheads="1"/>
          </p:cNvSpPr>
          <p:nvPr/>
        </p:nvSpPr>
        <p:spPr bwMode="auto">
          <a:xfrm>
            <a:off x="6465888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D1</a:t>
            </a:r>
          </a:p>
          <a:p>
            <a:r>
              <a:rPr lang="en-US" sz="100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7" name="TextBox 96"/>
          <p:cNvSpPr txBox="1">
            <a:spLocks noChangeArrowheads="1"/>
          </p:cNvSpPr>
          <p:nvPr/>
        </p:nvSpPr>
        <p:spPr bwMode="auto">
          <a:xfrm>
            <a:off x="6081713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D2</a:t>
            </a:r>
          </a:p>
          <a:p>
            <a:r>
              <a:rPr lang="en-US" sz="100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8" name="TextBox 97"/>
          <p:cNvSpPr txBox="1">
            <a:spLocks noChangeArrowheads="1"/>
          </p:cNvSpPr>
          <p:nvPr/>
        </p:nvSpPr>
        <p:spPr bwMode="auto">
          <a:xfrm>
            <a:off x="7529513" y="3181350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D2</a:t>
            </a:r>
          </a:p>
          <a:p>
            <a:r>
              <a:rPr lang="en-US" sz="100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9" name="TextBox 98"/>
          <p:cNvSpPr txBox="1">
            <a:spLocks noChangeArrowheads="1"/>
          </p:cNvSpPr>
          <p:nvPr/>
        </p:nvSpPr>
        <p:spPr bwMode="auto">
          <a:xfrm>
            <a:off x="6823075" y="3189288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>
                <a:solidFill>
                  <a:srgbClr val="000000"/>
                </a:solidFill>
              </a:rPr>
              <a:t>D2</a:t>
            </a:r>
          </a:p>
          <a:p>
            <a:r>
              <a:rPr lang="en-US" sz="1000">
                <a:solidFill>
                  <a:srgbClr val="000000"/>
                </a:solidFill>
              </a:rPr>
              <a:t>D4</a:t>
            </a:r>
          </a:p>
        </p:txBody>
      </p:sp>
      <p:grpSp>
        <p:nvGrpSpPr>
          <p:cNvPr id="6210" name="Group 88"/>
          <p:cNvGrpSpPr>
            <a:grpSpLocks/>
          </p:cNvGrpSpPr>
          <p:nvPr/>
        </p:nvGrpSpPr>
        <p:grpSpPr bwMode="auto">
          <a:xfrm>
            <a:off x="3536950" y="2413000"/>
            <a:ext cx="93663" cy="101600"/>
            <a:chOff x="673894" y="3924300"/>
            <a:chExt cx="92869" cy="101589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1" name="Straight Connector 100"/>
          <p:cNvCxnSpPr/>
          <p:nvPr/>
        </p:nvCxnSpPr>
        <p:spPr>
          <a:xfrm>
            <a:off x="3443288" y="5905500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2300288" y="5943600"/>
            <a:ext cx="993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lbow Connector 103"/>
          <p:cNvCxnSpPr>
            <a:endCxn id="44" idx="4"/>
          </p:cNvCxnSpPr>
          <p:nvPr/>
        </p:nvCxnSpPr>
        <p:spPr>
          <a:xfrm rot="5400000" flipH="1" flipV="1">
            <a:off x="1498600" y="2501900"/>
            <a:ext cx="800100" cy="749300"/>
          </a:xfrm>
          <a:prstGeom prst="bentConnector3">
            <a:avLst>
              <a:gd name="adj1" fmla="val 10485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2273300" y="2436813"/>
            <a:ext cx="10033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stCxn id="18" idx="0"/>
            <a:endCxn id="43" idx="4"/>
          </p:cNvCxnSpPr>
          <p:nvPr/>
        </p:nvCxnSpPr>
        <p:spPr>
          <a:xfrm flipH="1" flipV="1">
            <a:off x="1524000" y="3924300"/>
            <a:ext cx="0" cy="822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 flipV="1">
            <a:off x="2281238" y="3654425"/>
            <a:ext cx="0" cy="7683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18" idx="3"/>
            <a:endCxn id="90" idx="4"/>
          </p:cNvCxnSpPr>
          <p:nvPr/>
        </p:nvCxnSpPr>
        <p:spPr>
          <a:xfrm rot="16200000" flipH="1">
            <a:off x="1469231" y="5163344"/>
            <a:ext cx="873125" cy="763588"/>
          </a:xfrm>
          <a:prstGeom prst="bentConnector3">
            <a:avLst>
              <a:gd name="adj1" fmla="val 957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727075" y="228601"/>
            <a:ext cx="76549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2 - </a:t>
            </a:r>
            <a:r>
              <a:rPr lang="en-US" sz="3200" b="1" dirty="0" err="1" smtClean="0">
                <a:solidFill>
                  <a:srgbClr val="00CC00"/>
                </a:solidFill>
              </a:rPr>
              <a:t>Mạch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chỉnh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lưu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kỳ</a:t>
            </a:r>
            <a:r>
              <a:rPr lang="en-US" sz="3200" b="1" dirty="0" smtClean="0">
                <a:solidFill>
                  <a:srgbClr val="00CC00"/>
                </a:solidFill>
              </a:rPr>
              <a:t> </a:t>
            </a:r>
            <a:r>
              <a:rPr lang="en-US" sz="3200" b="1" dirty="0" err="1" smtClean="0">
                <a:solidFill>
                  <a:srgbClr val="00CC00"/>
                </a:solidFill>
              </a:rPr>
              <a:t>duøng</a:t>
            </a:r>
            <a:r>
              <a:rPr lang="en-US" sz="3200" b="1" dirty="0" smtClean="0">
                <a:solidFill>
                  <a:srgbClr val="00CC00"/>
                </a:solidFill>
              </a:rPr>
              <a:t> 4 diode:</a:t>
            </a:r>
          </a:p>
          <a:p>
            <a:pPr eaLnBrk="1" hangingPunct="1"/>
            <a:r>
              <a:rPr lang="en-US" sz="3200" b="1" dirty="0" smtClean="0">
                <a:solidFill>
                  <a:srgbClr val="00CC00"/>
                </a:solidFill>
              </a:rPr>
              <a:t>    </a:t>
            </a:r>
            <a:r>
              <a:rPr lang="en-US" sz="2400" b="1" dirty="0" smtClean="0">
                <a:solidFill>
                  <a:srgbClr val="00CC00"/>
                </a:solidFill>
              </a:rPr>
              <a:t>a – </a:t>
            </a:r>
            <a:r>
              <a:rPr lang="en-US" sz="2400" b="1" dirty="0" err="1" smtClean="0">
                <a:solidFill>
                  <a:srgbClr val="00CC00"/>
                </a:solidFill>
              </a:rPr>
              <a:t>Sơ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mạch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điện</a:t>
            </a:r>
            <a:r>
              <a:rPr lang="en-US" sz="2400" b="1" dirty="0" smtClean="0">
                <a:solidFill>
                  <a:srgbClr val="00CC00"/>
                </a:solidFill>
              </a:rPr>
              <a:t> - </a:t>
            </a:r>
            <a:r>
              <a:rPr lang="en-US" sz="2400" b="1" dirty="0" err="1" smtClean="0">
                <a:solidFill>
                  <a:srgbClr val="00CC00"/>
                </a:solidFill>
              </a:rPr>
              <a:t>giản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đồ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thời</a:t>
            </a:r>
            <a:r>
              <a:rPr lang="en-US" sz="2400" b="1" dirty="0" smtClean="0">
                <a:solidFill>
                  <a:srgbClr val="00CC00"/>
                </a:solidFill>
              </a:rPr>
              <a:t> </a:t>
            </a:r>
            <a:r>
              <a:rPr lang="en-US" sz="2400" b="1" dirty="0" err="1" smtClean="0">
                <a:solidFill>
                  <a:srgbClr val="00CC00"/>
                </a:solidFill>
              </a:rPr>
              <a:t>gian</a:t>
            </a:r>
            <a:r>
              <a:rPr lang="en-US" sz="2400" b="1" dirty="0" smtClean="0">
                <a:solidFill>
                  <a:srgbClr val="00CC00"/>
                </a:solidFill>
              </a:rPr>
              <a:t>: </a:t>
            </a:r>
            <a:endParaRPr lang="en-US" sz="2400" b="1" dirty="0">
              <a:solidFill>
                <a:srgbClr val="00CC00"/>
              </a:solidFill>
            </a:endParaRPr>
          </a:p>
        </p:txBody>
      </p:sp>
      <p:sp>
        <p:nvSpPr>
          <p:cNvPr id="96" name="Isosceles Triangle 95"/>
          <p:cNvSpPr/>
          <p:nvPr/>
        </p:nvSpPr>
        <p:spPr>
          <a:xfrm>
            <a:off x="2126562" y="4745248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97" name="Straight Connector 96"/>
          <p:cNvCxnSpPr/>
          <p:nvPr/>
        </p:nvCxnSpPr>
        <p:spPr>
          <a:xfrm>
            <a:off x="2120900" y="4732308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Isosceles Triangle 94"/>
          <p:cNvSpPr/>
          <p:nvPr/>
        </p:nvSpPr>
        <p:spPr>
          <a:xfrm>
            <a:off x="2129526" y="3313218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98" name="Straight Connector 97"/>
          <p:cNvCxnSpPr/>
          <p:nvPr/>
        </p:nvCxnSpPr>
        <p:spPr>
          <a:xfrm>
            <a:off x="2133600" y="3295515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Isosceles Triangle 101"/>
          <p:cNvSpPr/>
          <p:nvPr/>
        </p:nvSpPr>
        <p:spPr>
          <a:xfrm>
            <a:off x="1376152" y="4762500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1381664" y="474956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33911" y="343590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A</a:t>
            </a:r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464074" y="4431268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B</a:t>
            </a:r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5114897" y="1637972"/>
            <a:ext cx="743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mtClean="0">
                <a:solidFill>
                  <a:srgbClr val="000000"/>
                </a:solidFill>
              </a:rPr>
              <a:t>Vac</a:t>
            </a:r>
            <a:endParaRPr lang="vi-VN">
              <a:solidFill>
                <a:srgbClr val="000000"/>
              </a:solidFill>
            </a:endParaRPr>
          </a:p>
          <a:p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5114897" y="2857500"/>
            <a:ext cx="743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Vdc</a:t>
            </a:r>
            <a:endParaRPr lang="vi-VN"/>
          </a:p>
        </p:txBody>
      </p:sp>
      <p:sp>
        <p:nvSpPr>
          <p:cNvPr id="13" name="TextBox 12"/>
          <p:cNvSpPr txBox="1"/>
          <p:nvPr/>
        </p:nvSpPr>
        <p:spPr>
          <a:xfrm>
            <a:off x="8277197" y="2065912"/>
            <a:ext cx="250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t</a:t>
            </a:r>
            <a:endParaRPr lang="vi-VN"/>
          </a:p>
        </p:txBody>
      </p:sp>
      <p:sp>
        <p:nvSpPr>
          <p:cNvPr id="14" name="TextBox 13"/>
          <p:cNvSpPr txBox="1"/>
          <p:nvPr/>
        </p:nvSpPr>
        <p:spPr>
          <a:xfrm>
            <a:off x="8314253" y="3228518"/>
            <a:ext cx="250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t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789171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7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0" presetID="30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7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6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6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6" grpId="0" animBg="1"/>
      <p:bldP spid="6177" grpId="0"/>
      <p:bldP spid="6179" grpId="0"/>
      <p:bldP spid="95" grpId="0" animBg="1"/>
      <p:bldP spid="10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8"/>
          <p:cNvSpPr>
            <a:spLocks noChangeArrowheads="1"/>
          </p:cNvSpPr>
          <p:nvPr/>
        </p:nvSpPr>
        <p:spPr bwMode="auto">
          <a:xfrm>
            <a:off x="1143000" y="685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" name="Rectangle 1"/>
          <p:cNvSpPr/>
          <p:nvPr/>
        </p:nvSpPr>
        <p:spPr>
          <a:xfrm>
            <a:off x="762000" y="457200"/>
            <a:ext cx="7543800" cy="649408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Khi 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diode D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ngưng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defRPr/>
            </a:pP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T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ại 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diode 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3200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2,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dương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endParaRPr lang="en-US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200" baseline="-2500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là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nắn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2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endParaRPr lang="vi-VN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/>
          </a:p>
        </p:txBody>
      </p:sp>
      <p:sp>
        <p:nvSpPr>
          <p:cNvPr id="25603" name="Rectangle 1"/>
          <p:cNvSpPr>
            <a:spLocks noChangeArrowheads="1"/>
          </p:cNvSpPr>
          <p:nvPr/>
        </p:nvSpPr>
        <p:spPr bwMode="auto">
          <a:xfrm>
            <a:off x="533400" y="762000"/>
            <a:ext cx="815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2" name="Rectangle 2"/>
          <p:cNvSpPr>
            <a:spLocks noChangeArrowheads="1"/>
          </p:cNvSpPr>
          <p:nvPr/>
        </p:nvSpPr>
        <p:spPr bwMode="auto">
          <a:xfrm>
            <a:off x="838200" y="76200"/>
            <a:ext cx="7924800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c. Khảo sát mạch điện thực tế:</a:t>
            </a:r>
          </a:p>
          <a:p>
            <a:pPr>
              <a:defRPr/>
            </a:pPr>
            <a:endParaRPr lang="en-US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điện áp ngõ vào biến áp 220 v</a:t>
            </a:r>
          </a:p>
          <a:p>
            <a:pPr>
              <a:defRPr/>
            </a:pP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Đo điện áp ngõ ra biến áp 12 v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Đo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 áp sau khi chỉnh lưu </a:t>
            </a:r>
            <a:endParaRPr lang="en-US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Nhận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xét Điện áp sau chỉnh lưu ,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có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điện áp lớn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gần b</a:t>
            </a:r>
            <a:r>
              <a:rPr lang="vi-VN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ằ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 V xoay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chiều </a:t>
            </a:r>
            <a:r>
              <a:rPr lang="en-US" sz="32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đặt vào mạch chỉnh lưu.</a:t>
            </a:r>
          </a:p>
          <a:p>
            <a:pPr>
              <a:defRPr/>
            </a:pPr>
            <a:endParaRPr lang="vi-VN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152400" y="2579688"/>
            <a:ext cx="8343900" cy="3676650"/>
          </a:xfrm>
        </p:spPr>
        <p:txBody>
          <a:bodyPr/>
          <a:lstStyle/>
          <a:p>
            <a:pPr marL="0" indent="0">
              <a:buFontTx/>
              <a:buNone/>
            </a:pPr>
            <a:endParaRPr lang="en-US" sz="1400" smtClean="0"/>
          </a:p>
        </p:txBody>
      </p:sp>
      <p:sp>
        <p:nvSpPr>
          <p:cNvPr id="6" name="Isosceles Triangle 5"/>
          <p:cNvSpPr/>
          <p:nvPr/>
        </p:nvSpPr>
        <p:spPr>
          <a:xfrm>
            <a:off x="1371600" y="3298825"/>
            <a:ext cx="304800" cy="36195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00" y="327660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2133600" y="3276600"/>
            <a:ext cx="304800" cy="384175"/>
            <a:chOff x="2133600" y="2590800"/>
            <a:chExt cx="304800" cy="384466"/>
          </a:xfrm>
        </p:grpSpPr>
        <p:sp>
          <p:nvSpPr>
            <p:cNvPr id="15" name="Isosceles Triangle 14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51" name="Group 16"/>
          <p:cNvGrpSpPr>
            <a:grpSpLocks/>
          </p:cNvGrpSpPr>
          <p:nvPr/>
        </p:nvGrpSpPr>
        <p:grpSpPr bwMode="auto">
          <a:xfrm>
            <a:off x="1371600" y="4724400"/>
            <a:ext cx="304800" cy="384175"/>
            <a:chOff x="2133600" y="2590800"/>
            <a:chExt cx="304800" cy="384466"/>
          </a:xfrm>
        </p:grpSpPr>
        <p:sp>
          <p:nvSpPr>
            <p:cNvPr id="18" name="Isosceles Triangle 17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52" name="Group 19"/>
          <p:cNvGrpSpPr>
            <a:grpSpLocks/>
          </p:cNvGrpSpPr>
          <p:nvPr/>
        </p:nvGrpSpPr>
        <p:grpSpPr bwMode="auto">
          <a:xfrm>
            <a:off x="2133600" y="4724400"/>
            <a:ext cx="304800" cy="384175"/>
            <a:chOff x="2133600" y="2590800"/>
            <a:chExt cx="304800" cy="384466"/>
          </a:xfrm>
        </p:grpSpPr>
        <p:sp>
          <p:nvSpPr>
            <p:cNvPr id="21" name="Isosceles Triangle 20"/>
            <p:cNvSpPr/>
            <p:nvPr/>
          </p:nvSpPr>
          <p:spPr>
            <a:xfrm>
              <a:off x="2133600" y="2613042"/>
              <a:ext cx="304800" cy="362224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3200400" y="3200400"/>
            <a:ext cx="152400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3165475" y="4708525"/>
            <a:ext cx="228600" cy="355600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3165475" y="5086350"/>
            <a:ext cx="22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3276600" y="24384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3" idx="2"/>
            <a:endCxn id="26" idx="3"/>
          </p:cNvCxnSpPr>
          <p:nvPr/>
        </p:nvCxnSpPr>
        <p:spPr>
          <a:xfrm>
            <a:off x="3276600" y="3810000"/>
            <a:ext cx="3175" cy="898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276600" y="5086350"/>
            <a:ext cx="4763" cy="8572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460750" y="48006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429000" y="4953000"/>
            <a:ext cx="152400" cy="14287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3" idx="0"/>
            <a:endCxn id="6" idx="3"/>
          </p:cNvCxnSpPr>
          <p:nvPr/>
        </p:nvCxnSpPr>
        <p:spPr>
          <a:xfrm flipV="1">
            <a:off x="1524000" y="3660775"/>
            <a:ext cx="0" cy="187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4" idx="4"/>
          </p:cNvCxnSpPr>
          <p:nvPr/>
        </p:nvCxnSpPr>
        <p:spPr>
          <a:xfrm flipH="1" flipV="1">
            <a:off x="2281238" y="4456113"/>
            <a:ext cx="4762" cy="2667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2286000" y="2438400"/>
            <a:ext cx="0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21" idx="3"/>
          </p:cNvCxnSpPr>
          <p:nvPr/>
        </p:nvCxnSpPr>
        <p:spPr>
          <a:xfrm>
            <a:off x="2286000" y="5108575"/>
            <a:ext cx="0" cy="835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09600" y="38862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rc 65"/>
          <p:cNvSpPr/>
          <p:nvPr/>
        </p:nvSpPr>
        <p:spPr>
          <a:xfrm>
            <a:off x="1447800" y="4313238"/>
            <a:ext cx="152400" cy="212725"/>
          </a:xfrm>
          <a:prstGeom prst="arc">
            <a:avLst>
              <a:gd name="adj1" fmla="val 10639724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1587500" y="4419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20713" y="44196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236788" y="4379913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3" name="Oval 42"/>
          <p:cNvSpPr/>
          <p:nvPr/>
        </p:nvSpPr>
        <p:spPr>
          <a:xfrm>
            <a:off x="1479550" y="38481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2228850" y="24003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6" name="Oval 45"/>
          <p:cNvSpPr/>
          <p:nvPr/>
        </p:nvSpPr>
        <p:spPr>
          <a:xfrm>
            <a:off x="565150" y="384333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8" name="Oval 47"/>
          <p:cNvSpPr/>
          <p:nvPr/>
        </p:nvSpPr>
        <p:spPr>
          <a:xfrm>
            <a:off x="565150" y="4383088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508000" y="4025900"/>
            <a:ext cx="114300" cy="152400"/>
          </a:xfrm>
          <a:custGeom>
            <a:avLst/>
            <a:gdLst>
              <a:gd name="connsiteX0" fmla="*/ 0 w 114300"/>
              <a:gd name="connsiteY0" fmla="*/ 146061 h 152411"/>
              <a:gd name="connsiteX1" fmla="*/ 57150 w 114300"/>
              <a:gd name="connsiteY1" fmla="*/ 11 h 152411"/>
              <a:gd name="connsiteX2" fmla="*/ 114300 w 114300"/>
              <a:gd name="connsiteY2" fmla="*/ 152411 h 152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4300" h="152411">
                <a:moveTo>
                  <a:pt x="0" y="146061"/>
                </a:moveTo>
                <a:cubicBezTo>
                  <a:pt x="19050" y="72507"/>
                  <a:pt x="38100" y="-1047"/>
                  <a:pt x="57150" y="11"/>
                </a:cubicBezTo>
                <a:cubicBezTo>
                  <a:pt x="76200" y="1069"/>
                  <a:pt x="95250" y="76740"/>
                  <a:pt x="114300" y="152411"/>
                </a:cubicBezTo>
              </a:path>
            </a:pathLst>
          </a:cu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627063" y="4167188"/>
            <a:ext cx="100012" cy="138112"/>
          </a:xfrm>
          <a:custGeom>
            <a:avLst/>
            <a:gdLst>
              <a:gd name="connsiteX0" fmla="*/ 0 w 100013"/>
              <a:gd name="connsiteY0" fmla="*/ 0 h 138177"/>
              <a:gd name="connsiteX1" fmla="*/ 47625 w 100013"/>
              <a:gd name="connsiteY1" fmla="*/ 138112 h 138177"/>
              <a:gd name="connsiteX2" fmla="*/ 100013 w 100013"/>
              <a:gd name="connsiteY2" fmla="*/ 14287 h 138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13" h="138177">
                <a:moveTo>
                  <a:pt x="0" y="0"/>
                </a:moveTo>
                <a:cubicBezTo>
                  <a:pt x="15478" y="67865"/>
                  <a:pt x="30956" y="135731"/>
                  <a:pt x="47625" y="138112"/>
                </a:cubicBezTo>
                <a:cubicBezTo>
                  <a:pt x="64294" y="140493"/>
                  <a:pt x="82153" y="77390"/>
                  <a:pt x="100013" y="14287"/>
                </a:cubicBezTo>
              </a:path>
            </a:pathLst>
          </a:cu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914400" y="3325813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D1</a:t>
            </a:r>
          </a:p>
        </p:txBody>
      </p:sp>
      <p:sp>
        <p:nvSpPr>
          <p:cNvPr id="6177" name="TextBox 57"/>
          <p:cNvSpPr txBox="1">
            <a:spLocks noChangeArrowheads="1"/>
          </p:cNvSpPr>
          <p:nvPr/>
        </p:nvSpPr>
        <p:spPr bwMode="auto">
          <a:xfrm>
            <a:off x="2514600" y="3319463"/>
            <a:ext cx="444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D2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2514600" y="4746625"/>
            <a:ext cx="44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179" name="TextBox 60"/>
          <p:cNvSpPr txBox="1">
            <a:spLocks noChangeArrowheads="1"/>
          </p:cNvSpPr>
          <p:nvPr/>
        </p:nvSpPr>
        <p:spPr bwMode="auto">
          <a:xfrm>
            <a:off x="914400" y="4759325"/>
            <a:ext cx="444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180" name="TextBox 61"/>
          <p:cNvSpPr txBox="1">
            <a:spLocks noChangeArrowheads="1"/>
          </p:cNvSpPr>
          <p:nvPr/>
        </p:nvSpPr>
        <p:spPr bwMode="auto">
          <a:xfrm>
            <a:off x="3429000" y="3328988"/>
            <a:ext cx="387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Rt</a:t>
            </a:r>
          </a:p>
        </p:txBody>
      </p:sp>
      <p:sp>
        <p:nvSpPr>
          <p:cNvPr id="6181" name="TextBox 63"/>
          <p:cNvSpPr txBox="1">
            <a:spLocks noChangeArrowheads="1"/>
          </p:cNvSpPr>
          <p:nvPr/>
        </p:nvSpPr>
        <p:spPr bwMode="auto">
          <a:xfrm>
            <a:off x="3505200" y="4354513"/>
            <a:ext cx="519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mtClean="0">
                <a:solidFill>
                  <a:srgbClr val="FF0000"/>
                </a:solidFill>
              </a:rPr>
              <a:t>Led</a:t>
            </a:r>
          </a:p>
        </p:txBody>
      </p: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674688" y="3924300"/>
            <a:ext cx="92075" cy="101600"/>
            <a:chOff x="673894" y="3924300"/>
            <a:chExt cx="92869" cy="101589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718727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5" name="Straight Connector 34"/>
          <p:cNvCxnSpPr/>
          <p:nvPr/>
        </p:nvCxnSpPr>
        <p:spPr>
          <a:xfrm>
            <a:off x="668338" y="4354513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4" name="Group 66"/>
          <p:cNvGrpSpPr>
            <a:grpSpLocks/>
          </p:cNvGrpSpPr>
          <p:nvPr/>
        </p:nvGrpSpPr>
        <p:grpSpPr bwMode="auto">
          <a:xfrm>
            <a:off x="838200" y="4267200"/>
            <a:ext cx="93663" cy="101600"/>
            <a:chOff x="673894" y="3924300"/>
            <a:chExt cx="92869" cy="101589"/>
          </a:xfrm>
        </p:grpSpPr>
        <p:cxnSp>
          <p:nvCxnSpPr>
            <p:cNvPr id="69" name="Straight Connector 68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70"/>
          <p:cNvCxnSpPr/>
          <p:nvPr/>
        </p:nvCxnSpPr>
        <p:spPr>
          <a:xfrm>
            <a:off x="841375" y="3975100"/>
            <a:ext cx="92075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86" name="Group 73"/>
          <p:cNvGrpSpPr>
            <a:grpSpLocks/>
          </p:cNvGrpSpPr>
          <p:nvPr/>
        </p:nvGrpSpPr>
        <p:grpSpPr bwMode="auto">
          <a:xfrm>
            <a:off x="5486400" y="1828800"/>
            <a:ext cx="2743200" cy="1039813"/>
            <a:chOff x="3886200" y="1828800"/>
            <a:chExt cx="2743200" cy="1039885"/>
          </a:xfrm>
        </p:grpSpPr>
        <p:cxnSp>
          <p:nvCxnSpPr>
            <p:cNvPr id="65" name="Straight Arrow Connector 64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3886200" y="2347949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87" name="Group 75"/>
          <p:cNvGrpSpPr>
            <a:grpSpLocks/>
          </p:cNvGrpSpPr>
          <p:nvPr/>
        </p:nvGrpSpPr>
        <p:grpSpPr bwMode="auto">
          <a:xfrm>
            <a:off x="5486400" y="2998788"/>
            <a:ext cx="2743200" cy="1039812"/>
            <a:chOff x="3886200" y="1828800"/>
            <a:chExt cx="2743200" cy="1039885"/>
          </a:xfrm>
        </p:grpSpPr>
        <p:cxnSp>
          <p:nvCxnSpPr>
            <p:cNvPr id="77" name="Straight Arrow Connector 76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3886200" y="2347948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Freeform 79"/>
          <p:cNvSpPr/>
          <p:nvPr/>
        </p:nvSpPr>
        <p:spPr>
          <a:xfrm>
            <a:off x="5713413" y="2005013"/>
            <a:ext cx="715962" cy="650875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1" name="Freeform 80"/>
          <p:cNvSpPr/>
          <p:nvPr/>
        </p:nvSpPr>
        <p:spPr>
          <a:xfrm>
            <a:off x="6438900" y="2009775"/>
            <a:ext cx="715963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5" name="Freeform 84"/>
          <p:cNvSpPr/>
          <p:nvPr/>
        </p:nvSpPr>
        <p:spPr>
          <a:xfrm>
            <a:off x="572770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2" name="Freeform 91"/>
          <p:cNvSpPr/>
          <p:nvPr/>
        </p:nvSpPr>
        <p:spPr>
          <a:xfrm>
            <a:off x="6432550" y="3138488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3" name="Freeform 92"/>
          <p:cNvSpPr/>
          <p:nvPr/>
        </p:nvSpPr>
        <p:spPr>
          <a:xfrm>
            <a:off x="678815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4" name="Freeform 93"/>
          <p:cNvSpPr/>
          <p:nvPr/>
        </p:nvSpPr>
        <p:spPr>
          <a:xfrm>
            <a:off x="60706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5919788" y="23256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643255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797675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148513" y="1843088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500938" y="18415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869238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reeform 85"/>
          <p:cNvSpPr/>
          <p:nvPr/>
        </p:nvSpPr>
        <p:spPr>
          <a:xfrm>
            <a:off x="7148513" y="2022475"/>
            <a:ext cx="717550" cy="652463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7" name="Freeform 86"/>
          <p:cNvSpPr/>
          <p:nvPr/>
        </p:nvSpPr>
        <p:spPr>
          <a:xfrm>
            <a:off x="7150100" y="3130550"/>
            <a:ext cx="349250" cy="373063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8" name="Freeform 87"/>
          <p:cNvSpPr/>
          <p:nvPr/>
        </p:nvSpPr>
        <p:spPr>
          <a:xfrm>
            <a:off x="7513638" y="3135313"/>
            <a:ext cx="349250" cy="373062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0" name="Oval 89"/>
          <p:cNvSpPr/>
          <p:nvPr/>
        </p:nvSpPr>
        <p:spPr>
          <a:xfrm>
            <a:off x="2243138" y="5905500"/>
            <a:ext cx="88900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5756275" y="3181350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D1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5" name="TextBox 94"/>
          <p:cNvSpPr txBox="1">
            <a:spLocks noChangeArrowheads="1"/>
          </p:cNvSpPr>
          <p:nvPr/>
        </p:nvSpPr>
        <p:spPr bwMode="auto">
          <a:xfrm>
            <a:off x="7173913" y="3189288"/>
            <a:ext cx="328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D1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6" name="TextBox 95"/>
          <p:cNvSpPr txBox="1">
            <a:spLocks noChangeArrowheads="1"/>
          </p:cNvSpPr>
          <p:nvPr/>
        </p:nvSpPr>
        <p:spPr bwMode="auto">
          <a:xfrm>
            <a:off x="6465888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D1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D3</a:t>
            </a:r>
          </a:p>
        </p:txBody>
      </p:sp>
      <p:sp>
        <p:nvSpPr>
          <p:cNvPr id="6207" name="TextBox 96"/>
          <p:cNvSpPr txBox="1">
            <a:spLocks noChangeArrowheads="1"/>
          </p:cNvSpPr>
          <p:nvPr/>
        </p:nvSpPr>
        <p:spPr bwMode="auto">
          <a:xfrm>
            <a:off x="6081713" y="3189288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D2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8" name="TextBox 97"/>
          <p:cNvSpPr txBox="1">
            <a:spLocks noChangeArrowheads="1"/>
          </p:cNvSpPr>
          <p:nvPr/>
        </p:nvSpPr>
        <p:spPr bwMode="auto">
          <a:xfrm>
            <a:off x="7529513" y="3181350"/>
            <a:ext cx="330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D2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D4</a:t>
            </a:r>
          </a:p>
        </p:txBody>
      </p:sp>
      <p:sp>
        <p:nvSpPr>
          <p:cNvPr id="6209" name="TextBox 98"/>
          <p:cNvSpPr txBox="1">
            <a:spLocks noChangeArrowheads="1"/>
          </p:cNvSpPr>
          <p:nvPr/>
        </p:nvSpPr>
        <p:spPr bwMode="auto">
          <a:xfrm>
            <a:off x="6823075" y="3189288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r>
              <a:rPr lang="en-US" sz="1000" smtClean="0">
                <a:solidFill>
                  <a:srgbClr val="000000"/>
                </a:solidFill>
              </a:rPr>
              <a:t>D2</a:t>
            </a:r>
          </a:p>
          <a:p>
            <a:r>
              <a:rPr lang="en-US" sz="1000" smtClean="0">
                <a:solidFill>
                  <a:srgbClr val="000000"/>
                </a:solidFill>
              </a:rPr>
              <a:t>D4</a:t>
            </a:r>
          </a:p>
        </p:txBody>
      </p:sp>
      <p:grpSp>
        <p:nvGrpSpPr>
          <p:cNvPr id="6210" name="Group 88"/>
          <p:cNvGrpSpPr>
            <a:grpSpLocks/>
          </p:cNvGrpSpPr>
          <p:nvPr/>
        </p:nvGrpSpPr>
        <p:grpSpPr bwMode="auto">
          <a:xfrm>
            <a:off x="3536950" y="2413000"/>
            <a:ext cx="93663" cy="101600"/>
            <a:chOff x="673894" y="3924300"/>
            <a:chExt cx="92869" cy="101589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719542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73894" y="3975095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1" name="Straight Connector 100"/>
          <p:cNvCxnSpPr/>
          <p:nvPr/>
        </p:nvCxnSpPr>
        <p:spPr>
          <a:xfrm>
            <a:off x="3443288" y="5905500"/>
            <a:ext cx="93662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2300288" y="5943600"/>
            <a:ext cx="99377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lbow Connector 103"/>
          <p:cNvCxnSpPr>
            <a:endCxn id="44" idx="4"/>
          </p:cNvCxnSpPr>
          <p:nvPr/>
        </p:nvCxnSpPr>
        <p:spPr>
          <a:xfrm rot="5400000" flipH="1" flipV="1">
            <a:off x="1498600" y="2501900"/>
            <a:ext cx="800100" cy="749300"/>
          </a:xfrm>
          <a:prstGeom prst="bentConnector3">
            <a:avLst>
              <a:gd name="adj1" fmla="val 10485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2273300" y="2436813"/>
            <a:ext cx="10033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stCxn id="18" idx="0"/>
            <a:endCxn id="43" idx="4"/>
          </p:cNvCxnSpPr>
          <p:nvPr/>
        </p:nvCxnSpPr>
        <p:spPr>
          <a:xfrm flipH="1" flipV="1">
            <a:off x="1524000" y="3924300"/>
            <a:ext cx="0" cy="8223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 flipV="1">
            <a:off x="2281238" y="3654425"/>
            <a:ext cx="0" cy="7683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18" idx="3"/>
            <a:endCxn id="90" idx="4"/>
          </p:cNvCxnSpPr>
          <p:nvPr/>
        </p:nvCxnSpPr>
        <p:spPr>
          <a:xfrm rot="16200000" flipH="1">
            <a:off x="1469231" y="5163344"/>
            <a:ext cx="873125" cy="763588"/>
          </a:xfrm>
          <a:prstGeom prst="bentConnector3">
            <a:avLst>
              <a:gd name="adj1" fmla="val 957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18" name="Rectangle 4"/>
          <p:cNvSpPr>
            <a:spLocks noChangeArrowheads="1"/>
          </p:cNvSpPr>
          <p:nvPr/>
        </p:nvSpPr>
        <p:spPr bwMode="auto">
          <a:xfrm>
            <a:off x="762000" y="304800"/>
            <a:ext cx="74676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sz="2800" b="1">
                <a:solidFill>
                  <a:srgbClr val="0070C0"/>
                </a:solidFill>
              </a:rPr>
              <a:t>V</a:t>
            </a:r>
            <a:r>
              <a:rPr lang="en-US" sz="2800" b="1" smtClean="0">
                <a:solidFill>
                  <a:srgbClr val="0070C0"/>
                </a:solidFill>
              </a:rPr>
              <a:t>I – </a:t>
            </a:r>
            <a:r>
              <a:rPr lang="en-US" sz="28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RÁP MẠCH </a:t>
            </a:r>
            <a:r>
              <a:rPr lang="en-US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CHỈNH L</a:t>
            </a:r>
            <a:r>
              <a:rPr lang="vi-VN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8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U TOÀN KỲ </a:t>
            </a:r>
            <a:r>
              <a:rPr lang="en-US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DÙNG 4 DIODE </a:t>
            </a:r>
            <a:r>
              <a:rPr lang="en-US" sz="2800" b="1" smtClean="0">
                <a:solidFill>
                  <a:srgbClr val="0070C0"/>
                </a:solidFill>
              </a:rPr>
              <a:t>:</a:t>
            </a:r>
          </a:p>
          <a:p>
            <a:pPr eaLnBrk="1" hangingPunct="1"/>
            <a:r>
              <a:rPr lang="en-US" sz="2400" b="1" smtClean="0">
                <a:solidFill>
                  <a:srgbClr val="0070C0"/>
                </a:solidFill>
              </a:rPr>
              <a:t>    1 - Sơ đồ mạch điện - giản đồ thời gian: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13772" y="346233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A</a:t>
            </a:r>
            <a:endParaRPr lang="vi-VN"/>
          </a:p>
        </p:txBody>
      </p:sp>
      <p:sp>
        <p:nvSpPr>
          <p:cNvPr id="5" name="TextBox 4"/>
          <p:cNvSpPr txBox="1"/>
          <p:nvPr/>
        </p:nvSpPr>
        <p:spPr>
          <a:xfrm>
            <a:off x="5334000" y="1447800"/>
            <a:ext cx="73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Vac</a:t>
            </a:r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5190331" y="2749034"/>
            <a:ext cx="592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Vdc</a:t>
            </a:r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213772" y="4335462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B</a:t>
            </a:r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8229600" y="2009775"/>
            <a:ext cx="402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</a:t>
            </a:r>
            <a:endParaRPr lang="vi-VN"/>
          </a:p>
        </p:txBody>
      </p:sp>
      <p:sp>
        <p:nvSpPr>
          <p:cNvPr id="13" name="TextBox 12"/>
          <p:cNvSpPr txBox="1"/>
          <p:nvPr/>
        </p:nvSpPr>
        <p:spPr>
          <a:xfrm>
            <a:off x="8153400" y="2998788"/>
            <a:ext cx="72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940675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7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7" presetClass="emph" presetSubtype="2" accel="6667" decel="2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2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5" presetID="24" presetClass="emph" presetSubtype="0" repeatCount="2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5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7" presetID="24" presetClass="emph" presetSubtype="0" repeatCount="2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9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3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8"/>
          <p:cNvSpPr>
            <a:spLocks noChangeArrowheads="1"/>
          </p:cNvSpPr>
          <p:nvPr/>
        </p:nvSpPr>
        <p:spPr bwMode="auto">
          <a:xfrm>
            <a:off x="304800" y="1114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vi-VN" smtClean="0">
              <a:solidFill>
                <a:srgbClr val="000000"/>
              </a:solidFill>
            </a:endParaRPr>
          </a:p>
        </p:txBody>
      </p:sp>
      <p:sp>
        <p:nvSpPr>
          <p:cNvPr id="9219" name="Rectangle 1"/>
          <p:cNvSpPr>
            <a:spLocks noChangeArrowheads="1"/>
          </p:cNvSpPr>
          <p:nvPr/>
        </p:nvSpPr>
        <p:spPr bwMode="auto">
          <a:xfrm>
            <a:off x="533400" y="762000"/>
            <a:ext cx="815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endParaRPr lang="vi-VN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0" name="Rectangle 2"/>
          <p:cNvSpPr>
            <a:spLocks noChangeArrowheads="1"/>
          </p:cNvSpPr>
          <p:nvPr/>
        </p:nvSpPr>
        <p:spPr bwMode="auto">
          <a:xfrm>
            <a:off x="914400" y="-615950"/>
            <a:ext cx="8115300" cy="6494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US" sz="32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sz="32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Các bước tiến hành: </a:t>
            </a:r>
          </a:p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Bước 1: Chuẩn bị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Tổ chức nơi làm việc thuận lợi, hợp lý</a:t>
            </a:r>
            <a:endParaRPr lang="en-US" sz="32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như mỏ hàn, kềm, nhíp ...để bên tay thuận, đồng hồ VOM để bên tay nghịch, các linh kiện đựng trong hộp để trước mặt.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Làm vệ sinh mỏ hàn, các chân linh kiện, vị trí hàn.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843216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484188" y="9144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484188" y="914400"/>
            <a:ext cx="8659812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2. Các bước tiến hành: </a:t>
            </a:r>
            <a:endParaRPr lang="en-US" sz="32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Bước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2: Đo kiểm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Dùng VOM kiểm tra mỏ hàn, nếu mỏ hàn tốt ta cấp điện cho mỏ hàn.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Trong khi chờ mỏ hàn nóng ta tiến hành đo kiểm các linh kiện bằng VOM.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1437587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ChangeArrowheads="1"/>
          </p:cNvSpPr>
          <p:nvPr/>
        </p:nvSpPr>
        <p:spPr bwMode="auto">
          <a:xfrm>
            <a:off x="484188" y="10668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381000" y="304800"/>
            <a:ext cx="861060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Các bước tiến hành: </a:t>
            </a:r>
          </a:p>
          <a:p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Bước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3: Ráp mạch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Ráp linh kiện vào mạch và hàn theo thứ tự: điện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trở,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diode, Led. Khi ráp linh kiện nào thì hàn và cắt chân dư của linh kiện đó. Yêu cầu hàn đúng kỹ thuật để mối hàn chắc chắn, bóng, gọn đẹp .</a:t>
            </a:r>
          </a:p>
          <a:p>
            <a:endParaRPr lang="en-US" sz="320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38663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484188" y="9144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484188" y="914400"/>
            <a:ext cx="86598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2" name="Rectangle 1"/>
          <p:cNvSpPr/>
          <p:nvPr/>
        </p:nvSpPr>
        <p:spPr>
          <a:xfrm>
            <a:off x="484188" y="457200"/>
            <a:ext cx="83550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2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Các bước tiến hành: </a:t>
            </a:r>
            <a:endParaRPr lang="en-US" sz="3200" b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Bước </a:t>
            </a:r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4: Thử mạch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Khi ráp mạch xong, ta phải kiểm tra lại mạch như: cực tính linh kiện, đường mạch, mối hàn.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Đo kiểm nguồn điện cần cung cấp cho mạch phải tốt, sau đó cấp điện cho mạch để mạch hoạt động tốt.</a:t>
            </a:r>
          </a:p>
        </p:txBody>
      </p:sp>
    </p:spTree>
    <p:extLst>
      <p:ext uri="{BB962C8B-B14F-4D97-AF65-F5344CB8AC3E}">
        <p14:creationId xmlns:p14="http://schemas.microsoft.com/office/powerpoint/2010/main" val="3777508978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484188" y="838200"/>
            <a:ext cx="86868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2057400" lvl="4" indent="-228600" algn="just" eaLnBrk="1" hangingPunct="1">
              <a:spcBef>
                <a:spcPct val="20000"/>
              </a:spcBef>
            </a:pPr>
            <a:endParaRPr lang="vi-VN" sz="3200" smtClean="0">
              <a:solidFill>
                <a:srgbClr val="0000FF"/>
              </a:solidFill>
            </a:endParaRP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484188" y="914400"/>
            <a:ext cx="86598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2" name="Rectangle 1"/>
          <p:cNvSpPr/>
          <p:nvPr/>
        </p:nvSpPr>
        <p:spPr>
          <a:xfrm>
            <a:off x="762000" y="1447800"/>
            <a:ext cx="7543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200" u="sng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Những sai hỏng thường gặp: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Hàn chưa dính dây, chân linh kiện.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Ráp sai cực tính diode.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Đứt đường mạch.</a:t>
            </a:r>
          </a:p>
          <a:p>
            <a:r>
              <a:rPr lang="en-US" sz="32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- Hàn bị chạm mạch.</a:t>
            </a:r>
          </a:p>
        </p:txBody>
      </p:sp>
    </p:spTree>
    <p:extLst>
      <p:ext uri="{BB962C8B-B14F-4D97-AF65-F5344CB8AC3E}">
        <p14:creationId xmlns:p14="http://schemas.microsoft.com/office/powerpoint/2010/main" val="3321151306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NI-Times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2989</TotalTime>
  <Words>1142</Words>
  <Application>Microsoft Office PowerPoint</Application>
  <PresentationFormat>On-screen Show (4:3)</PresentationFormat>
  <Paragraphs>204</Paragraphs>
  <Slides>26</Slides>
  <Notes>21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Default Design</vt:lpstr>
      <vt:lpstr>1_Default Design</vt:lpstr>
      <vt:lpstr>Visio</vt:lpstr>
      <vt:lpstr>PowerPoint Presentation</vt:lpstr>
      <vt:lpstr>PowerPoint Presentation</vt:lpstr>
      <vt:lpstr>PowerPoint Presentation</vt:lpstr>
      <vt:lpstr>Kí hiệu DIODE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IV . ĐO KIỂM TRA DIODE 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Xét bán kỳ dương của nguồn điện vào</vt:lpstr>
      <vt:lpstr>PowerPoint Presentation</vt:lpstr>
      <vt:lpstr>Xét bán kỳ âm của nguồn điện vào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DH KHTN TPHCM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ANTON</dc:creator>
  <cp:lastModifiedBy>A</cp:lastModifiedBy>
  <cp:revision>236</cp:revision>
  <cp:lastPrinted>2018-04-03T08:45:41Z</cp:lastPrinted>
  <dcterms:created xsi:type="dcterms:W3CDTF">2007-08-11T22:00:13Z</dcterms:created>
  <dcterms:modified xsi:type="dcterms:W3CDTF">2018-04-04T09:46:14Z</dcterms:modified>
</cp:coreProperties>
</file>